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1pPr>
    <a:lvl2pPr marL="0" marR="0" indent="609492"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2pPr>
    <a:lvl3pPr marL="0" marR="0" indent="1218987"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3pPr>
    <a:lvl4pPr marL="0" marR="0" indent="1828480"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4pPr>
    <a:lvl5pPr marL="0" marR="0" indent="2437973"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5pPr>
    <a:lvl6pPr marL="0" marR="0" indent="3047467"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6pPr>
    <a:lvl7pPr marL="0" marR="0" indent="3656960"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7pPr>
    <a:lvl8pPr marL="0" marR="0" indent="4266453"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8pPr>
    <a:lvl9pPr marL="0" marR="0" indent="4875946"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E8CB"/>
          </a:solidFill>
        </a:fill>
      </a:tcStyle>
    </a:wholeTbl>
    <a:band2H>
      <a:tcTxStyle b="def" i="def"/>
      <a:tcStyle>
        <a:tcBdr/>
        <a:fill>
          <a:solidFill>
            <a:srgbClr val="ED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5CA"/>
          </a:solidFill>
        </a:fill>
      </a:tcStyle>
    </a:wholeTbl>
    <a:band2H>
      <a:tcTxStyle b="def" i="def"/>
      <a:tcStyle>
        <a:tcBdr/>
        <a:fill>
          <a:solidFill>
            <a:srgbClr val="FFEB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CB"/>
          </a:solidFill>
        </a:fill>
      </a:tcStyle>
    </a:wholeTbl>
    <a:band2H>
      <a:tcTxStyle b="def" i="def"/>
      <a:tcStyle>
        <a:tcBdr/>
        <a:fill>
          <a:solidFill>
            <a:srgbClr val="E8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7" name="Shape 137"/>
          <p:cNvSpPr/>
          <p:nvPr>
            <p:ph type="sldImg"/>
          </p:nvPr>
        </p:nvSpPr>
        <p:spPr>
          <a:xfrm>
            <a:off x="1143000" y="685800"/>
            <a:ext cx="4572000" cy="3429000"/>
          </a:xfrm>
          <a:prstGeom prst="rect">
            <a:avLst/>
          </a:prstGeom>
        </p:spPr>
        <p:txBody>
          <a:bodyPr/>
          <a:lstStyle/>
          <a:p>
            <a:pPr/>
          </a:p>
        </p:txBody>
      </p:sp>
      <p:sp>
        <p:nvSpPr>
          <p:cNvPr id="138" name="Shape 13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218987" latinLnBrk="0">
      <a:defRPr sz="1600">
        <a:latin typeface="+mj-lt"/>
        <a:ea typeface="+mj-ea"/>
        <a:cs typeface="+mj-cs"/>
        <a:sym typeface="Constantia"/>
      </a:defRPr>
    </a:lvl1pPr>
    <a:lvl2pPr indent="228600" defTabSz="1218987" latinLnBrk="0">
      <a:defRPr sz="1600">
        <a:latin typeface="+mj-lt"/>
        <a:ea typeface="+mj-ea"/>
        <a:cs typeface="+mj-cs"/>
        <a:sym typeface="Constantia"/>
      </a:defRPr>
    </a:lvl2pPr>
    <a:lvl3pPr indent="457200" defTabSz="1218987" latinLnBrk="0">
      <a:defRPr sz="1600">
        <a:latin typeface="+mj-lt"/>
        <a:ea typeface="+mj-ea"/>
        <a:cs typeface="+mj-cs"/>
        <a:sym typeface="Constantia"/>
      </a:defRPr>
    </a:lvl3pPr>
    <a:lvl4pPr indent="685800" defTabSz="1218987" latinLnBrk="0">
      <a:defRPr sz="1600">
        <a:latin typeface="+mj-lt"/>
        <a:ea typeface="+mj-ea"/>
        <a:cs typeface="+mj-cs"/>
        <a:sym typeface="Constantia"/>
      </a:defRPr>
    </a:lvl4pPr>
    <a:lvl5pPr indent="914400" defTabSz="1218987" latinLnBrk="0">
      <a:defRPr sz="1600">
        <a:latin typeface="+mj-lt"/>
        <a:ea typeface="+mj-ea"/>
        <a:cs typeface="+mj-cs"/>
        <a:sym typeface="Constantia"/>
      </a:defRPr>
    </a:lvl5pPr>
    <a:lvl6pPr indent="1143000" defTabSz="1218987" latinLnBrk="0">
      <a:defRPr sz="1600">
        <a:latin typeface="+mj-lt"/>
        <a:ea typeface="+mj-ea"/>
        <a:cs typeface="+mj-cs"/>
        <a:sym typeface="Constantia"/>
      </a:defRPr>
    </a:lvl6pPr>
    <a:lvl7pPr indent="1371600" defTabSz="1218987" latinLnBrk="0">
      <a:defRPr sz="1600">
        <a:latin typeface="+mj-lt"/>
        <a:ea typeface="+mj-ea"/>
        <a:cs typeface="+mj-cs"/>
        <a:sym typeface="Constantia"/>
      </a:defRPr>
    </a:lvl7pPr>
    <a:lvl8pPr indent="1600200" defTabSz="1218987" latinLnBrk="0">
      <a:defRPr sz="1600">
        <a:latin typeface="+mj-lt"/>
        <a:ea typeface="+mj-ea"/>
        <a:cs typeface="+mj-cs"/>
        <a:sym typeface="Constantia"/>
      </a:defRPr>
    </a:lvl8pPr>
    <a:lvl9pPr indent="1828800" defTabSz="1218987" latinLnBrk="0">
      <a:defRPr sz="1600">
        <a:latin typeface="+mj-lt"/>
        <a:ea typeface="+mj-ea"/>
        <a:cs typeface="+mj-cs"/>
        <a:sym typeface="Constanti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1" name="squares"/>
          <p:cNvGrpSpPr/>
          <p:nvPr/>
        </p:nvGrpSpPr>
        <p:grpSpPr>
          <a:xfrm>
            <a:off x="0" y="1135742"/>
            <a:ext cx="1622332" cy="799982"/>
            <a:chOff x="0" y="0"/>
            <a:chExt cx="1622331" cy="799981"/>
          </a:xfrm>
        </p:grpSpPr>
        <p:sp>
          <p:nvSpPr>
            <p:cNvPr id="18" name="Rounded Rectangle 7"/>
            <p:cNvSpPr/>
            <p:nvPr/>
          </p:nvSpPr>
          <p:spPr>
            <a:xfrm>
              <a:off x="1049744" y="-1"/>
              <a:ext cx="572588" cy="799979"/>
            </a:xfrm>
            <a:prstGeom prst="roundRect">
              <a:avLst>
                <a:gd name="adj" fmla="val 16667"/>
              </a:avLst>
            </a:prstGeom>
            <a:solidFill>
              <a:schemeClr val="accent3"/>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19" name="Rounded Rectangle 8"/>
            <p:cNvSpPr/>
            <p:nvPr/>
          </p:nvSpPr>
          <p:spPr>
            <a:xfrm>
              <a:off x="381727" y="-1"/>
              <a:ext cx="572588" cy="799979"/>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20" name="Round Same Side Corner Rectangle 9"/>
            <p:cNvSpPr/>
            <p:nvPr/>
          </p:nvSpPr>
          <p:spPr>
            <a:xfrm rot="5400000">
              <a:off x="-256843" y="256842"/>
              <a:ext cx="799982" cy="2862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55" y="0"/>
                  </a:moveTo>
                  <a:lnTo>
                    <a:pt x="19345" y="0"/>
                  </a:lnTo>
                  <a:cubicBezTo>
                    <a:pt x="20591" y="0"/>
                    <a:pt x="21600" y="2821"/>
                    <a:pt x="21600" y="6300"/>
                  </a:cubicBezTo>
                  <a:lnTo>
                    <a:pt x="21600" y="21600"/>
                  </a:lnTo>
                  <a:lnTo>
                    <a:pt x="0" y="21600"/>
                  </a:lnTo>
                  <a:lnTo>
                    <a:pt x="0" y="6300"/>
                  </a:lnTo>
                  <a:cubicBezTo>
                    <a:pt x="0" y="2821"/>
                    <a:pt x="1009" y="0"/>
                    <a:pt x="2255"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sp>
        <p:nvSpPr>
          <p:cNvPr id="22" name="Title Text"/>
          <p:cNvSpPr txBox="1"/>
          <p:nvPr>
            <p:ph type="title"/>
          </p:nvPr>
        </p:nvSpPr>
        <p:spPr>
          <a:xfrm>
            <a:off x="1828324" y="362395"/>
            <a:ext cx="9141619" cy="1676401"/>
          </a:xfrm>
          <a:prstGeom prst="rect">
            <a:avLst/>
          </a:prstGeom>
        </p:spPr>
        <p:txBody>
          <a:bodyPr/>
          <a:lstStyle>
            <a:lvl1pPr>
              <a:lnSpc>
                <a:spcPct val="80000"/>
              </a:lnSpc>
              <a:defRPr sz="6000"/>
            </a:lvl1pPr>
          </a:lstStyle>
          <a:p>
            <a:pPr/>
            <a:r>
              <a:t>Title Text</a:t>
            </a:r>
          </a:p>
        </p:txBody>
      </p:sp>
      <p:sp>
        <p:nvSpPr>
          <p:cNvPr id="23" name="Body Level One…"/>
          <p:cNvSpPr txBox="1"/>
          <p:nvPr>
            <p:ph type="body" sz="quarter" idx="1"/>
          </p:nvPr>
        </p:nvSpPr>
        <p:spPr>
          <a:xfrm>
            <a:off x="1828324" y="2089594"/>
            <a:ext cx="9141619" cy="886345"/>
          </a:xfrm>
          <a:prstGeom prst="rect">
            <a:avLst/>
          </a:prstGeom>
        </p:spPr>
        <p:txBody>
          <a:bodyPr/>
          <a:lstStyle>
            <a:lvl1pPr marL="0" indent="0" algn="l">
              <a:lnSpc>
                <a:spcPct val="100000"/>
              </a:lnSpc>
              <a:buClrTx/>
              <a:buSzTx/>
              <a:buFontTx/>
              <a:buNone/>
              <a:defRPr sz="2800">
                <a:solidFill>
                  <a:srgbClr val="04070C"/>
                </a:solidFill>
                <a:latin typeface="Times New Roman"/>
                <a:ea typeface="Times New Roman"/>
                <a:cs typeface="Times New Roman"/>
                <a:sym typeface="Times New Roman"/>
              </a:defRPr>
            </a:lvl1pPr>
            <a:lvl2pPr marL="0" indent="609492" algn="l">
              <a:lnSpc>
                <a:spcPct val="100000"/>
              </a:lnSpc>
              <a:buClrTx/>
              <a:buSzTx/>
              <a:buFontTx/>
              <a:buNone/>
              <a:defRPr sz="2800">
                <a:solidFill>
                  <a:srgbClr val="04070C"/>
                </a:solidFill>
                <a:latin typeface="Times New Roman"/>
                <a:ea typeface="Times New Roman"/>
                <a:cs typeface="Times New Roman"/>
                <a:sym typeface="Times New Roman"/>
              </a:defRPr>
            </a:lvl2pPr>
            <a:lvl3pPr marL="0" indent="1218987" algn="l">
              <a:lnSpc>
                <a:spcPct val="100000"/>
              </a:lnSpc>
              <a:buClrTx/>
              <a:buSzTx/>
              <a:buFontTx/>
              <a:buNone/>
              <a:defRPr sz="2800">
                <a:solidFill>
                  <a:srgbClr val="04070C"/>
                </a:solidFill>
                <a:latin typeface="Times New Roman"/>
                <a:ea typeface="Times New Roman"/>
                <a:cs typeface="Times New Roman"/>
                <a:sym typeface="Times New Roman"/>
              </a:defRPr>
            </a:lvl3pPr>
            <a:lvl4pPr marL="0" indent="1828480" algn="l">
              <a:lnSpc>
                <a:spcPct val="100000"/>
              </a:lnSpc>
              <a:buClrTx/>
              <a:buSzTx/>
              <a:buFontTx/>
              <a:buNone/>
              <a:defRPr sz="2800">
                <a:solidFill>
                  <a:srgbClr val="04070C"/>
                </a:solidFill>
                <a:latin typeface="Times New Roman"/>
                <a:ea typeface="Times New Roman"/>
                <a:cs typeface="Times New Roman"/>
                <a:sym typeface="Times New Roman"/>
              </a:defRPr>
            </a:lvl4pPr>
            <a:lvl5pPr marL="0" indent="2437973" algn="l">
              <a:lnSpc>
                <a:spcPct val="100000"/>
              </a:lnSpc>
              <a:buClrTx/>
              <a:buSzTx/>
              <a:buFontTx/>
              <a:buNone/>
              <a:defRPr sz="2800">
                <a:solidFill>
                  <a:srgbClr val="04070C"/>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13" name="Title Text"/>
          <p:cNvSpPr txBox="1"/>
          <p:nvPr>
            <p:ph type="title"/>
          </p:nvPr>
        </p:nvSpPr>
        <p:spPr>
          <a:prstGeom prst="rect">
            <a:avLst/>
          </a:prstGeom>
        </p:spPr>
        <p:txBody>
          <a:bodyPr/>
          <a:lstStyle/>
          <a:p>
            <a:pPr/>
            <a:r>
              <a:t>Title Text</a:t>
            </a:r>
          </a:p>
        </p:txBody>
      </p:sp>
      <p:sp>
        <p:nvSpPr>
          <p:cNvPr id="11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grpSp>
        <p:nvGrpSpPr>
          <p:cNvPr id="125" name="squares"/>
          <p:cNvGrpSpPr/>
          <p:nvPr/>
        </p:nvGrpSpPr>
        <p:grpSpPr>
          <a:xfrm>
            <a:off x="9852634" y="-35763"/>
            <a:ext cx="524047" cy="1063300"/>
            <a:chOff x="0" y="0"/>
            <a:chExt cx="524046" cy="1063299"/>
          </a:xfrm>
        </p:grpSpPr>
        <p:sp>
          <p:nvSpPr>
            <p:cNvPr id="122" name="Rounded Rectangle 7"/>
            <p:cNvSpPr/>
            <p:nvPr/>
          </p:nvSpPr>
          <p:spPr>
            <a:xfrm rot="5400000">
              <a:off x="74383" y="613636"/>
              <a:ext cx="375282" cy="524045"/>
            </a:xfrm>
            <a:prstGeom prst="roundRect">
              <a:avLst>
                <a:gd name="adj" fmla="val 16667"/>
              </a:avLst>
            </a:prstGeom>
            <a:solidFill>
              <a:schemeClr val="accent3"/>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123" name="Rounded Rectangle 8"/>
            <p:cNvSpPr/>
            <p:nvPr/>
          </p:nvSpPr>
          <p:spPr>
            <a:xfrm rot="5400000">
              <a:off x="74383" y="175807"/>
              <a:ext cx="375282" cy="524045"/>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124" name="Round Same Side Corner Rectangle 9"/>
            <p:cNvSpPr/>
            <p:nvPr/>
          </p:nvSpPr>
          <p:spPr>
            <a:xfrm rot="10800000">
              <a:off x="-1" y="0"/>
              <a:ext cx="524048" cy="187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56" y="0"/>
                  </a:moveTo>
                  <a:lnTo>
                    <a:pt x="19344" y="0"/>
                  </a:lnTo>
                  <a:cubicBezTo>
                    <a:pt x="20590" y="0"/>
                    <a:pt x="21600" y="2821"/>
                    <a:pt x="21600" y="6300"/>
                  </a:cubicBezTo>
                  <a:lnTo>
                    <a:pt x="21600" y="21600"/>
                  </a:lnTo>
                  <a:lnTo>
                    <a:pt x="0" y="21600"/>
                  </a:lnTo>
                  <a:lnTo>
                    <a:pt x="0" y="6300"/>
                  </a:lnTo>
                  <a:cubicBezTo>
                    <a:pt x="0" y="2821"/>
                    <a:pt x="1010" y="0"/>
                    <a:pt x="2256"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grpSp>
        <p:nvGrpSpPr>
          <p:cNvPr id="128" name="bottom graphic"/>
          <p:cNvGrpSpPr/>
          <p:nvPr/>
        </p:nvGrpSpPr>
        <p:grpSpPr>
          <a:xfrm>
            <a:off x="0" y="5395516"/>
            <a:ext cx="12188826" cy="1462485"/>
            <a:chOff x="0" y="0"/>
            <a:chExt cx="12188825" cy="1462483"/>
          </a:xfrm>
        </p:grpSpPr>
        <p:sp>
          <p:nvSpPr>
            <p:cNvPr id="126" name="Freeform 15"/>
            <p:cNvSpPr/>
            <p:nvPr/>
          </p:nvSpPr>
          <p:spPr>
            <a:xfrm rot="5400000">
              <a:off x="5491470" y="-5234873"/>
              <a:ext cx="1205885"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9344" y="21600"/>
                  </a:lnTo>
                  <a:cubicBezTo>
                    <a:pt x="10637" y="15899"/>
                    <a:pt x="5976" y="4714"/>
                    <a:pt x="0" y="0"/>
                  </a:cubicBezTo>
                  <a:close/>
                </a:path>
              </a:pathLst>
            </a:custGeom>
            <a:solidFill>
              <a:srgbClr val="000000">
                <a:alpha val="8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127" name="Rectangle 72"/>
            <p:cNvSpPr/>
            <p:nvPr/>
          </p:nvSpPr>
          <p:spPr>
            <a:xfrm rot="5400000">
              <a:off x="5363171" y="-5363172"/>
              <a:ext cx="1462484"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82"/>
                  </a:moveTo>
                  <a:lnTo>
                    <a:pt x="21600" y="0"/>
                  </a:lnTo>
                  <a:lnTo>
                    <a:pt x="21600" y="0"/>
                  </a:lnTo>
                  <a:lnTo>
                    <a:pt x="21600" y="21582"/>
                  </a:lnTo>
                  <a:close/>
                  <a:moveTo>
                    <a:pt x="0" y="0"/>
                  </a:moveTo>
                  <a:lnTo>
                    <a:pt x="2800" y="0"/>
                  </a:lnTo>
                  <a:cubicBezTo>
                    <a:pt x="4215" y="1259"/>
                    <a:pt x="5546" y="2978"/>
                    <a:pt x="6713" y="4932"/>
                  </a:cubicBezTo>
                  <a:cubicBezTo>
                    <a:pt x="9704" y="10296"/>
                    <a:pt x="11560" y="17421"/>
                    <a:pt x="10779" y="21600"/>
                  </a:cubicBezTo>
                  <a:lnTo>
                    <a:pt x="8904" y="21600"/>
                  </a:lnTo>
                  <a:cubicBezTo>
                    <a:pt x="9550" y="11032"/>
                    <a:pt x="4732" y="5865"/>
                    <a:pt x="0" y="0"/>
                  </a:cubicBezTo>
                  <a:close/>
                </a:path>
              </a:pathLst>
            </a:custGeom>
            <a:solidFill>
              <a:srgbClr val="000000">
                <a:alpha val="5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sp>
        <p:nvSpPr>
          <p:cNvPr id="129" name="Title Text"/>
          <p:cNvSpPr txBox="1"/>
          <p:nvPr>
            <p:ph type="title"/>
          </p:nvPr>
        </p:nvSpPr>
        <p:spPr>
          <a:xfrm>
            <a:off x="9751059" y="1150513"/>
            <a:ext cx="1828325" cy="5021686"/>
          </a:xfrm>
          <a:prstGeom prst="rect">
            <a:avLst/>
          </a:prstGeom>
        </p:spPr>
        <p:txBody>
          <a:bodyPr/>
          <a:lstStyle/>
          <a:p>
            <a:pPr/>
            <a:r>
              <a:t>Title Text</a:t>
            </a:r>
          </a:p>
        </p:txBody>
      </p:sp>
      <p:sp>
        <p:nvSpPr>
          <p:cNvPr id="130" name="Body Level One…"/>
          <p:cNvSpPr txBox="1"/>
          <p:nvPr>
            <p:ph type="body" idx="1"/>
          </p:nvPr>
        </p:nvSpPr>
        <p:spPr>
          <a:xfrm>
            <a:off x="1218881" y="1150513"/>
            <a:ext cx="8227458" cy="502168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grpSp>
        <p:nvGrpSpPr>
          <p:cNvPr id="43" name="squares"/>
          <p:cNvGrpSpPr/>
          <p:nvPr/>
        </p:nvGrpSpPr>
        <p:grpSpPr>
          <a:xfrm>
            <a:off x="0" y="3124414"/>
            <a:ext cx="1622332" cy="805062"/>
            <a:chOff x="0" y="0"/>
            <a:chExt cx="1622331" cy="805060"/>
          </a:xfrm>
        </p:grpSpPr>
        <p:sp>
          <p:nvSpPr>
            <p:cNvPr id="40" name="Rounded Rectangle 7"/>
            <p:cNvSpPr/>
            <p:nvPr/>
          </p:nvSpPr>
          <p:spPr>
            <a:xfrm>
              <a:off x="1049745" y="5082"/>
              <a:ext cx="572587" cy="799979"/>
            </a:xfrm>
            <a:prstGeom prst="roundRect">
              <a:avLst>
                <a:gd name="adj" fmla="val 16667"/>
              </a:avLst>
            </a:prstGeom>
            <a:solidFill>
              <a:schemeClr val="accent3"/>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41" name="Rounded Rectangle 8"/>
            <p:cNvSpPr/>
            <p:nvPr/>
          </p:nvSpPr>
          <p:spPr>
            <a:xfrm>
              <a:off x="381727" y="5082"/>
              <a:ext cx="572588" cy="799979"/>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42" name="Round Same Side Corner Rectangle 9"/>
            <p:cNvSpPr/>
            <p:nvPr/>
          </p:nvSpPr>
          <p:spPr>
            <a:xfrm rot="5400000">
              <a:off x="-256842" y="256842"/>
              <a:ext cx="799981" cy="2862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55" y="0"/>
                  </a:moveTo>
                  <a:lnTo>
                    <a:pt x="19345" y="0"/>
                  </a:lnTo>
                  <a:cubicBezTo>
                    <a:pt x="20591" y="0"/>
                    <a:pt x="21600" y="2821"/>
                    <a:pt x="21600" y="6300"/>
                  </a:cubicBezTo>
                  <a:lnTo>
                    <a:pt x="21600" y="21600"/>
                  </a:lnTo>
                  <a:lnTo>
                    <a:pt x="0" y="21600"/>
                  </a:lnTo>
                  <a:lnTo>
                    <a:pt x="0" y="6300"/>
                  </a:lnTo>
                  <a:cubicBezTo>
                    <a:pt x="0" y="2821"/>
                    <a:pt x="1009" y="0"/>
                    <a:pt x="2255"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grpSp>
        <p:nvGrpSpPr>
          <p:cNvPr id="46" name="bottom graphic"/>
          <p:cNvGrpSpPr/>
          <p:nvPr/>
        </p:nvGrpSpPr>
        <p:grpSpPr>
          <a:xfrm>
            <a:off x="0" y="5409215"/>
            <a:ext cx="12188826" cy="1462485"/>
            <a:chOff x="0" y="0"/>
            <a:chExt cx="12188825" cy="1462483"/>
          </a:xfrm>
        </p:grpSpPr>
        <p:sp>
          <p:nvSpPr>
            <p:cNvPr id="44" name="Freeform 19"/>
            <p:cNvSpPr/>
            <p:nvPr/>
          </p:nvSpPr>
          <p:spPr>
            <a:xfrm rot="5400000">
              <a:off x="5491470" y="-5248572"/>
              <a:ext cx="1205885"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9344" y="21600"/>
                  </a:lnTo>
                  <a:cubicBezTo>
                    <a:pt x="10637" y="15899"/>
                    <a:pt x="5976" y="4714"/>
                    <a:pt x="0" y="0"/>
                  </a:cubicBezTo>
                  <a:close/>
                </a:path>
              </a:pathLst>
            </a:custGeom>
            <a:solidFill>
              <a:srgbClr val="000000">
                <a:alpha val="8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45" name="Rectangle 72"/>
            <p:cNvSpPr/>
            <p:nvPr/>
          </p:nvSpPr>
          <p:spPr>
            <a:xfrm rot="5400000">
              <a:off x="5363171" y="-5363172"/>
              <a:ext cx="1462484"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82"/>
                  </a:moveTo>
                  <a:lnTo>
                    <a:pt x="21600" y="0"/>
                  </a:lnTo>
                  <a:lnTo>
                    <a:pt x="21600" y="0"/>
                  </a:lnTo>
                  <a:lnTo>
                    <a:pt x="21600" y="21582"/>
                  </a:lnTo>
                  <a:close/>
                  <a:moveTo>
                    <a:pt x="0" y="0"/>
                  </a:moveTo>
                  <a:lnTo>
                    <a:pt x="2800" y="0"/>
                  </a:lnTo>
                  <a:cubicBezTo>
                    <a:pt x="4215" y="1259"/>
                    <a:pt x="5546" y="2978"/>
                    <a:pt x="6713" y="4932"/>
                  </a:cubicBezTo>
                  <a:cubicBezTo>
                    <a:pt x="9704" y="10296"/>
                    <a:pt x="11560" y="17421"/>
                    <a:pt x="10779" y="21600"/>
                  </a:cubicBezTo>
                  <a:lnTo>
                    <a:pt x="8904" y="21600"/>
                  </a:lnTo>
                  <a:cubicBezTo>
                    <a:pt x="9550" y="11032"/>
                    <a:pt x="4732" y="5865"/>
                    <a:pt x="0" y="0"/>
                  </a:cubicBezTo>
                  <a:close/>
                </a:path>
              </a:pathLst>
            </a:custGeom>
            <a:solidFill>
              <a:srgbClr val="000000">
                <a:alpha val="5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sp>
        <p:nvSpPr>
          <p:cNvPr id="47" name="Title Text"/>
          <p:cNvSpPr txBox="1"/>
          <p:nvPr>
            <p:ph type="title"/>
          </p:nvPr>
        </p:nvSpPr>
        <p:spPr>
          <a:xfrm>
            <a:off x="1828324" y="1932518"/>
            <a:ext cx="9141619" cy="2105368"/>
          </a:xfrm>
          <a:prstGeom prst="rect">
            <a:avLst/>
          </a:prstGeom>
        </p:spPr>
        <p:txBody>
          <a:bodyPr/>
          <a:lstStyle>
            <a:lvl1pPr>
              <a:defRPr sz="6000"/>
            </a:lvl1pPr>
          </a:lstStyle>
          <a:p>
            <a:pPr/>
            <a:r>
              <a:t>Title Text</a:t>
            </a:r>
          </a:p>
        </p:txBody>
      </p:sp>
      <p:sp>
        <p:nvSpPr>
          <p:cNvPr id="48" name="Body Level One…"/>
          <p:cNvSpPr txBox="1"/>
          <p:nvPr>
            <p:ph type="body" sz="quarter" idx="1"/>
          </p:nvPr>
        </p:nvSpPr>
        <p:spPr>
          <a:xfrm>
            <a:off x="1828324" y="4084263"/>
            <a:ext cx="9141619" cy="933298"/>
          </a:xfrm>
          <a:prstGeom prst="rect">
            <a:avLst/>
          </a:prstGeom>
        </p:spPr>
        <p:txBody>
          <a:bodyPr/>
          <a:lstStyle>
            <a:lvl1pPr marL="0" indent="0" algn="l">
              <a:lnSpc>
                <a:spcPct val="100000"/>
              </a:lnSpc>
              <a:buClrTx/>
              <a:buSzTx/>
              <a:buFontTx/>
              <a:buNone/>
              <a:defRPr sz="2800">
                <a:solidFill>
                  <a:srgbClr val="04070C"/>
                </a:solidFill>
                <a:latin typeface="Times New Roman"/>
                <a:ea typeface="Times New Roman"/>
                <a:cs typeface="Times New Roman"/>
                <a:sym typeface="Times New Roman"/>
              </a:defRPr>
            </a:lvl1pPr>
            <a:lvl2pPr marL="0" indent="609492" algn="l">
              <a:lnSpc>
                <a:spcPct val="100000"/>
              </a:lnSpc>
              <a:buClrTx/>
              <a:buSzTx/>
              <a:buFontTx/>
              <a:buNone/>
              <a:defRPr sz="2800">
                <a:solidFill>
                  <a:srgbClr val="04070C"/>
                </a:solidFill>
                <a:latin typeface="Times New Roman"/>
                <a:ea typeface="Times New Roman"/>
                <a:cs typeface="Times New Roman"/>
                <a:sym typeface="Times New Roman"/>
              </a:defRPr>
            </a:lvl2pPr>
            <a:lvl3pPr marL="0" indent="1218987" algn="l">
              <a:lnSpc>
                <a:spcPct val="100000"/>
              </a:lnSpc>
              <a:buClrTx/>
              <a:buSzTx/>
              <a:buFontTx/>
              <a:buNone/>
              <a:defRPr sz="2800">
                <a:solidFill>
                  <a:srgbClr val="04070C"/>
                </a:solidFill>
                <a:latin typeface="Times New Roman"/>
                <a:ea typeface="Times New Roman"/>
                <a:cs typeface="Times New Roman"/>
                <a:sym typeface="Times New Roman"/>
              </a:defRPr>
            </a:lvl3pPr>
            <a:lvl4pPr marL="0" indent="1828480" algn="l">
              <a:lnSpc>
                <a:spcPct val="100000"/>
              </a:lnSpc>
              <a:buClrTx/>
              <a:buSzTx/>
              <a:buFontTx/>
              <a:buNone/>
              <a:defRPr sz="2800">
                <a:solidFill>
                  <a:srgbClr val="04070C"/>
                </a:solidFill>
                <a:latin typeface="Times New Roman"/>
                <a:ea typeface="Times New Roman"/>
                <a:cs typeface="Times New Roman"/>
                <a:sym typeface="Times New Roman"/>
              </a:defRPr>
            </a:lvl4pPr>
            <a:lvl5pPr marL="0" indent="2437973" algn="l">
              <a:lnSpc>
                <a:spcPct val="100000"/>
              </a:lnSpc>
              <a:buClrTx/>
              <a:buSzTx/>
              <a:buFontTx/>
              <a:buNone/>
              <a:defRPr sz="2800">
                <a:solidFill>
                  <a:srgbClr val="04070C"/>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6" name="Title Text"/>
          <p:cNvSpPr txBox="1"/>
          <p:nvPr>
            <p:ph type="title"/>
          </p:nvPr>
        </p:nvSpPr>
        <p:spPr>
          <a:xfrm>
            <a:off x="1141412" y="152400"/>
            <a:ext cx="9751060" cy="1295400"/>
          </a:xfrm>
          <a:prstGeom prst="rect">
            <a:avLst/>
          </a:prstGeom>
        </p:spPr>
        <p:txBody>
          <a:bodyPr/>
          <a:lstStyle/>
          <a:p>
            <a:pPr/>
            <a:r>
              <a:t>Title Text</a:t>
            </a:r>
          </a:p>
        </p:txBody>
      </p:sp>
      <p:sp>
        <p:nvSpPr>
          <p:cNvPr id="57" name="Body Level One…"/>
          <p:cNvSpPr txBox="1"/>
          <p:nvPr>
            <p:ph type="body" sz="half" idx="1"/>
          </p:nvPr>
        </p:nvSpPr>
        <p:spPr>
          <a:xfrm>
            <a:off x="1141412" y="1600200"/>
            <a:ext cx="4875530" cy="4572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5" name="Title Text"/>
          <p:cNvSpPr txBox="1"/>
          <p:nvPr>
            <p:ph type="title"/>
          </p:nvPr>
        </p:nvSpPr>
        <p:spPr>
          <a:xfrm>
            <a:off x="1141412" y="152400"/>
            <a:ext cx="9751060" cy="1295400"/>
          </a:xfrm>
          <a:prstGeom prst="rect">
            <a:avLst/>
          </a:prstGeom>
        </p:spPr>
        <p:txBody>
          <a:bodyPr/>
          <a:lstStyle/>
          <a:p>
            <a:pPr/>
            <a:r>
              <a:t>Title Text</a:t>
            </a:r>
          </a:p>
        </p:txBody>
      </p:sp>
      <p:sp>
        <p:nvSpPr>
          <p:cNvPr id="66" name="Body Level One…"/>
          <p:cNvSpPr txBox="1"/>
          <p:nvPr>
            <p:ph type="body" sz="quarter" idx="1"/>
          </p:nvPr>
        </p:nvSpPr>
        <p:spPr>
          <a:xfrm>
            <a:off x="1141412" y="1524000"/>
            <a:ext cx="4875530" cy="816430"/>
          </a:xfrm>
          <a:prstGeom prst="rect">
            <a:avLst/>
          </a:prstGeom>
        </p:spPr>
        <p:txBody>
          <a:bodyPr anchor="ctr"/>
          <a:lstStyle>
            <a:lvl1pPr marL="0" indent="0" algn="l">
              <a:lnSpc>
                <a:spcPct val="100000"/>
              </a:lnSpc>
              <a:buClrTx/>
              <a:buSzTx/>
              <a:buFontTx/>
              <a:buNone/>
              <a:defRPr sz="2800">
                <a:solidFill>
                  <a:srgbClr val="04070C"/>
                </a:solidFill>
                <a:latin typeface="Times New Roman"/>
                <a:ea typeface="Times New Roman"/>
                <a:cs typeface="Times New Roman"/>
                <a:sym typeface="Times New Roman"/>
              </a:defRPr>
            </a:lvl1pPr>
            <a:lvl2pPr marL="0" indent="609492" algn="l">
              <a:lnSpc>
                <a:spcPct val="100000"/>
              </a:lnSpc>
              <a:buClrTx/>
              <a:buSzTx/>
              <a:buFontTx/>
              <a:buNone/>
              <a:defRPr sz="2800">
                <a:solidFill>
                  <a:srgbClr val="04070C"/>
                </a:solidFill>
                <a:latin typeface="Times New Roman"/>
                <a:ea typeface="Times New Roman"/>
                <a:cs typeface="Times New Roman"/>
                <a:sym typeface="Times New Roman"/>
              </a:defRPr>
            </a:lvl2pPr>
            <a:lvl3pPr marL="0" indent="1218987" algn="l">
              <a:lnSpc>
                <a:spcPct val="100000"/>
              </a:lnSpc>
              <a:buClrTx/>
              <a:buSzTx/>
              <a:buFontTx/>
              <a:buNone/>
              <a:defRPr sz="2800">
                <a:solidFill>
                  <a:srgbClr val="04070C"/>
                </a:solidFill>
                <a:latin typeface="Times New Roman"/>
                <a:ea typeface="Times New Roman"/>
                <a:cs typeface="Times New Roman"/>
                <a:sym typeface="Times New Roman"/>
              </a:defRPr>
            </a:lvl3pPr>
            <a:lvl4pPr marL="0" indent="1828480" algn="l">
              <a:lnSpc>
                <a:spcPct val="100000"/>
              </a:lnSpc>
              <a:buClrTx/>
              <a:buSzTx/>
              <a:buFontTx/>
              <a:buNone/>
              <a:defRPr sz="2800">
                <a:solidFill>
                  <a:srgbClr val="04070C"/>
                </a:solidFill>
                <a:latin typeface="Times New Roman"/>
                <a:ea typeface="Times New Roman"/>
                <a:cs typeface="Times New Roman"/>
                <a:sym typeface="Times New Roman"/>
              </a:defRPr>
            </a:lvl4pPr>
            <a:lvl5pPr marL="0" indent="2437973" algn="l">
              <a:lnSpc>
                <a:spcPct val="100000"/>
              </a:lnSpc>
              <a:buClrTx/>
              <a:buSzTx/>
              <a:buFontTx/>
              <a:buNone/>
              <a:defRPr sz="2800">
                <a:solidFill>
                  <a:srgbClr val="04070C"/>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67" name="Text Placeholder 4"/>
          <p:cNvSpPr/>
          <p:nvPr>
            <p:ph type="body" sz="quarter" idx="13"/>
          </p:nvPr>
        </p:nvSpPr>
        <p:spPr>
          <a:xfrm>
            <a:off x="6094412" y="1524000"/>
            <a:ext cx="4875531" cy="816430"/>
          </a:xfrm>
          <a:prstGeom prst="rect">
            <a:avLst/>
          </a:prstGeom>
        </p:spPr>
        <p:txBody>
          <a:bodyPr anchor="ctr"/>
          <a:lstStyle/>
          <a:p>
            <a:pPr marL="0" indent="0" algn="l">
              <a:buClrTx/>
              <a:buSzTx/>
              <a:buFontTx/>
              <a:buNone/>
              <a:defRPr sz="2800">
                <a:solidFill>
                  <a:srgbClr val="679015"/>
                </a:solidFill>
              </a:defRPr>
            </a:pP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grpSp>
        <p:nvGrpSpPr>
          <p:cNvPr id="85" name="bottom graphic"/>
          <p:cNvGrpSpPr/>
          <p:nvPr/>
        </p:nvGrpSpPr>
        <p:grpSpPr>
          <a:xfrm>
            <a:off x="0" y="5409215"/>
            <a:ext cx="12188826" cy="1462485"/>
            <a:chOff x="0" y="0"/>
            <a:chExt cx="12188825" cy="1462483"/>
          </a:xfrm>
        </p:grpSpPr>
        <p:sp>
          <p:nvSpPr>
            <p:cNvPr id="83" name="Freeform 8"/>
            <p:cNvSpPr/>
            <p:nvPr/>
          </p:nvSpPr>
          <p:spPr>
            <a:xfrm rot="5400000">
              <a:off x="5491470" y="-5248572"/>
              <a:ext cx="1205885"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9344" y="21600"/>
                  </a:lnTo>
                  <a:cubicBezTo>
                    <a:pt x="10637" y="15899"/>
                    <a:pt x="5976" y="4714"/>
                    <a:pt x="0" y="0"/>
                  </a:cubicBezTo>
                  <a:close/>
                </a:path>
              </a:pathLst>
            </a:custGeom>
            <a:solidFill>
              <a:srgbClr val="000000">
                <a:alpha val="8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84" name="Rectangle 72"/>
            <p:cNvSpPr/>
            <p:nvPr/>
          </p:nvSpPr>
          <p:spPr>
            <a:xfrm rot="5400000">
              <a:off x="5363171" y="-5363172"/>
              <a:ext cx="1462484"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82"/>
                  </a:moveTo>
                  <a:lnTo>
                    <a:pt x="21600" y="0"/>
                  </a:lnTo>
                  <a:lnTo>
                    <a:pt x="21600" y="0"/>
                  </a:lnTo>
                  <a:lnTo>
                    <a:pt x="21600" y="21582"/>
                  </a:lnTo>
                  <a:close/>
                  <a:moveTo>
                    <a:pt x="0" y="0"/>
                  </a:moveTo>
                  <a:lnTo>
                    <a:pt x="2800" y="0"/>
                  </a:lnTo>
                  <a:cubicBezTo>
                    <a:pt x="4215" y="1259"/>
                    <a:pt x="5546" y="2978"/>
                    <a:pt x="6713" y="4932"/>
                  </a:cubicBezTo>
                  <a:cubicBezTo>
                    <a:pt x="9704" y="10296"/>
                    <a:pt x="11560" y="17421"/>
                    <a:pt x="10779" y="21600"/>
                  </a:cubicBezTo>
                  <a:lnTo>
                    <a:pt x="8904" y="21600"/>
                  </a:lnTo>
                  <a:cubicBezTo>
                    <a:pt x="9550" y="11032"/>
                    <a:pt x="4732" y="5865"/>
                    <a:pt x="0" y="0"/>
                  </a:cubicBezTo>
                  <a:close/>
                </a:path>
              </a:pathLst>
            </a:custGeom>
            <a:solidFill>
              <a:srgbClr val="000000">
                <a:alpha val="5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3" name="Title Text"/>
          <p:cNvSpPr txBox="1"/>
          <p:nvPr>
            <p:ph type="title"/>
          </p:nvPr>
        </p:nvSpPr>
        <p:spPr>
          <a:prstGeom prst="rect">
            <a:avLst/>
          </a:prstGeom>
        </p:spPr>
        <p:txBody>
          <a:bodyPr/>
          <a:lstStyle/>
          <a:p>
            <a:pPr/>
            <a:r>
              <a:t>Title Text</a:t>
            </a:r>
          </a:p>
        </p:txBody>
      </p:sp>
      <p:sp>
        <p:nvSpPr>
          <p:cNvPr id="94" name="Body Level One…"/>
          <p:cNvSpPr txBox="1"/>
          <p:nvPr>
            <p:ph type="body" sz="half" idx="1"/>
          </p:nvPr>
        </p:nvSpPr>
        <p:spPr>
          <a:xfrm>
            <a:off x="4875529" y="1600200"/>
            <a:ext cx="6094414" cy="4572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5" name="Text Placeholder 3"/>
          <p:cNvSpPr/>
          <p:nvPr>
            <p:ph type="body" sz="quarter" idx="13"/>
          </p:nvPr>
        </p:nvSpPr>
        <p:spPr>
          <a:xfrm>
            <a:off x="1218882" y="1600202"/>
            <a:ext cx="3453502" cy="4571999"/>
          </a:xfrm>
          <a:prstGeom prst="rect">
            <a:avLst/>
          </a:prstGeom>
        </p:spPr>
        <p:txBody>
          <a:bodyPr/>
          <a:lstStyle/>
          <a:p>
            <a:pPr marL="0" indent="0" algn="l">
              <a:buClrTx/>
              <a:buSzTx/>
              <a:buFontTx/>
              <a:buNone/>
              <a:defRPr sz="2800">
                <a:solidFill>
                  <a:srgbClr val="679015"/>
                </a:solidFill>
              </a:defRPr>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03" name="Title Text"/>
          <p:cNvSpPr txBox="1"/>
          <p:nvPr>
            <p:ph type="title"/>
          </p:nvPr>
        </p:nvSpPr>
        <p:spPr>
          <a:prstGeom prst="rect">
            <a:avLst/>
          </a:prstGeom>
        </p:spPr>
        <p:txBody>
          <a:bodyPr/>
          <a:lstStyle/>
          <a:p>
            <a:pPr/>
            <a:r>
              <a:t>Title Text</a:t>
            </a:r>
          </a:p>
        </p:txBody>
      </p:sp>
      <p:sp>
        <p:nvSpPr>
          <p:cNvPr id="104" name="Picture Placeholder 2"/>
          <p:cNvSpPr/>
          <p:nvPr>
            <p:ph type="pic" sz="half" idx="13"/>
          </p:nvPr>
        </p:nvSpPr>
        <p:spPr>
          <a:xfrm>
            <a:off x="1218887" y="1600200"/>
            <a:ext cx="6703849" cy="3657600"/>
          </a:xfrm>
          <a:prstGeom prst="rect">
            <a:avLst/>
          </a:prstGeom>
        </p:spPr>
        <p:txBody>
          <a:bodyPr lIns="91439" tIns="45719" rIns="91439" bIns="45719">
            <a:noAutofit/>
          </a:bodyPr>
          <a:lstStyle/>
          <a:p>
            <a:pPr/>
          </a:p>
        </p:txBody>
      </p:sp>
      <p:sp>
        <p:nvSpPr>
          <p:cNvPr id="105" name="Body Level One…"/>
          <p:cNvSpPr txBox="1"/>
          <p:nvPr>
            <p:ph type="body" sz="quarter" idx="1"/>
          </p:nvPr>
        </p:nvSpPr>
        <p:spPr>
          <a:xfrm>
            <a:off x="8125883" y="1600200"/>
            <a:ext cx="2844060" cy="3759200"/>
          </a:xfrm>
          <a:prstGeom prst="rect">
            <a:avLst/>
          </a:prstGeom>
        </p:spPr>
        <p:txBody>
          <a:bodyPr anchor="b"/>
          <a:lstStyle>
            <a:lvl1pPr marL="0" indent="0" algn="l">
              <a:lnSpc>
                <a:spcPct val="100000"/>
              </a:lnSpc>
              <a:buClrTx/>
              <a:buSzTx/>
              <a:buFontTx/>
              <a:buNone/>
              <a:defRPr sz="2800">
                <a:solidFill>
                  <a:srgbClr val="04070C"/>
                </a:solidFill>
                <a:latin typeface="Times New Roman"/>
                <a:ea typeface="Times New Roman"/>
                <a:cs typeface="Times New Roman"/>
                <a:sym typeface="Times New Roman"/>
              </a:defRPr>
            </a:lvl1pPr>
            <a:lvl2pPr marL="0" indent="609492" algn="l">
              <a:lnSpc>
                <a:spcPct val="100000"/>
              </a:lnSpc>
              <a:buClrTx/>
              <a:buSzTx/>
              <a:buFontTx/>
              <a:buNone/>
              <a:defRPr sz="2800">
                <a:solidFill>
                  <a:srgbClr val="04070C"/>
                </a:solidFill>
                <a:latin typeface="Times New Roman"/>
                <a:ea typeface="Times New Roman"/>
                <a:cs typeface="Times New Roman"/>
                <a:sym typeface="Times New Roman"/>
              </a:defRPr>
            </a:lvl2pPr>
            <a:lvl3pPr marL="0" indent="1218987" algn="l">
              <a:lnSpc>
                <a:spcPct val="100000"/>
              </a:lnSpc>
              <a:buClrTx/>
              <a:buSzTx/>
              <a:buFontTx/>
              <a:buNone/>
              <a:defRPr sz="2800">
                <a:solidFill>
                  <a:srgbClr val="04070C"/>
                </a:solidFill>
                <a:latin typeface="Times New Roman"/>
                <a:ea typeface="Times New Roman"/>
                <a:cs typeface="Times New Roman"/>
                <a:sym typeface="Times New Roman"/>
              </a:defRPr>
            </a:lvl3pPr>
            <a:lvl4pPr marL="0" indent="1828480" algn="l">
              <a:lnSpc>
                <a:spcPct val="100000"/>
              </a:lnSpc>
              <a:buClrTx/>
              <a:buSzTx/>
              <a:buFontTx/>
              <a:buNone/>
              <a:defRPr sz="2800">
                <a:solidFill>
                  <a:srgbClr val="04070C"/>
                </a:solidFill>
                <a:latin typeface="Times New Roman"/>
                <a:ea typeface="Times New Roman"/>
                <a:cs typeface="Times New Roman"/>
                <a:sym typeface="Times New Roman"/>
              </a:defRPr>
            </a:lvl4pPr>
            <a:lvl5pPr marL="0" indent="2437973" algn="l">
              <a:lnSpc>
                <a:spcPct val="100000"/>
              </a:lnSpc>
              <a:buClrTx/>
              <a:buSzTx/>
              <a:buFontTx/>
              <a:buNone/>
              <a:defRPr sz="2800">
                <a:solidFill>
                  <a:srgbClr val="04070C"/>
                </a:solidFill>
                <a:latin typeface="Times New Roman"/>
                <a:ea typeface="Times New Roman"/>
                <a:cs typeface="Times New Roman"/>
                <a:sym typeface="Times New Roman"/>
              </a:defRPr>
            </a:lvl5p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4" name="bottom graphic"/>
          <p:cNvGrpSpPr/>
          <p:nvPr/>
        </p:nvGrpSpPr>
        <p:grpSpPr>
          <a:xfrm>
            <a:off x="0" y="5409215"/>
            <a:ext cx="12188826" cy="1462485"/>
            <a:chOff x="0" y="0"/>
            <a:chExt cx="12188825" cy="1462483"/>
          </a:xfrm>
        </p:grpSpPr>
        <p:sp>
          <p:nvSpPr>
            <p:cNvPr id="2" name="Freeform 20"/>
            <p:cNvSpPr/>
            <p:nvPr/>
          </p:nvSpPr>
          <p:spPr>
            <a:xfrm rot="5400000">
              <a:off x="5491470" y="-5248572"/>
              <a:ext cx="1205885"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9344" y="21600"/>
                  </a:lnTo>
                  <a:cubicBezTo>
                    <a:pt x="10637" y="15899"/>
                    <a:pt x="5976" y="4714"/>
                    <a:pt x="0" y="0"/>
                  </a:cubicBezTo>
                  <a:close/>
                </a:path>
              </a:pathLst>
            </a:custGeom>
            <a:solidFill>
              <a:srgbClr val="000000">
                <a:alpha val="8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3" name="Rectangle 72"/>
            <p:cNvSpPr/>
            <p:nvPr/>
          </p:nvSpPr>
          <p:spPr>
            <a:xfrm rot="5400000">
              <a:off x="5363171" y="-5363172"/>
              <a:ext cx="1462484" cy="12188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82"/>
                  </a:moveTo>
                  <a:lnTo>
                    <a:pt x="21600" y="0"/>
                  </a:lnTo>
                  <a:lnTo>
                    <a:pt x="21600" y="0"/>
                  </a:lnTo>
                  <a:lnTo>
                    <a:pt x="21600" y="21582"/>
                  </a:lnTo>
                  <a:close/>
                  <a:moveTo>
                    <a:pt x="0" y="0"/>
                  </a:moveTo>
                  <a:lnTo>
                    <a:pt x="2800" y="0"/>
                  </a:lnTo>
                  <a:cubicBezTo>
                    <a:pt x="4215" y="1259"/>
                    <a:pt x="5546" y="2978"/>
                    <a:pt x="6713" y="4932"/>
                  </a:cubicBezTo>
                  <a:cubicBezTo>
                    <a:pt x="9704" y="10296"/>
                    <a:pt x="11560" y="17421"/>
                    <a:pt x="10779" y="21600"/>
                  </a:cubicBezTo>
                  <a:lnTo>
                    <a:pt x="8904" y="21600"/>
                  </a:lnTo>
                  <a:cubicBezTo>
                    <a:pt x="9550" y="11032"/>
                    <a:pt x="4732" y="5865"/>
                    <a:pt x="0" y="0"/>
                  </a:cubicBezTo>
                  <a:close/>
                </a:path>
              </a:pathLst>
            </a:custGeom>
            <a:solidFill>
              <a:srgbClr val="000000">
                <a:alpha val="5000"/>
              </a:srgbClr>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grpSp>
        <p:nvGrpSpPr>
          <p:cNvPr id="8" name="squares"/>
          <p:cNvGrpSpPr/>
          <p:nvPr/>
        </p:nvGrpSpPr>
        <p:grpSpPr>
          <a:xfrm>
            <a:off x="1" y="800550"/>
            <a:ext cx="1063024" cy="524185"/>
            <a:chOff x="0" y="0"/>
            <a:chExt cx="1063022" cy="524183"/>
          </a:xfrm>
        </p:grpSpPr>
        <p:sp>
          <p:nvSpPr>
            <p:cNvPr id="5" name="Rounded Rectangle 7"/>
            <p:cNvSpPr/>
            <p:nvPr/>
          </p:nvSpPr>
          <p:spPr>
            <a:xfrm>
              <a:off x="687838" y="-1"/>
              <a:ext cx="375186" cy="524183"/>
            </a:xfrm>
            <a:prstGeom prst="roundRect">
              <a:avLst>
                <a:gd name="adj" fmla="val 16667"/>
              </a:avLst>
            </a:prstGeom>
            <a:solidFill>
              <a:schemeClr val="accent3"/>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6" name="Rounded Rectangle 8"/>
            <p:cNvSpPr/>
            <p:nvPr/>
          </p:nvSpPr>
          <p:spPr>
            <a:xfrm>
              <a:off x="250124" y="-1"/>
              <a:ext cx="375185" cy="524183"/>
            </a:xfrm>
            <a:prstGeom prst="roundRect">
              <a:avLst>
                <a:gd name="adj" fmla="val 16667"/>
              </a:avLst>
            </a:prstGeom>
            <a:solidFill>
              <a:schemeClr val="accent2"/>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sp>
          <p:nvSpPr>
            <p:cNvPr id="7" name="Round Same Side Corner Rectangle 9"/>
            <p:cNvSpPr/>
            <p:nvPr/>
          </p:nvSpPr>
          <p:spPr>
            <a:xfrm rot="5400000">
              <a:off x="-168295" y="168295"/>
              <a:ext cx="524184" cy="1875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55" y="0"/>
                  </a:moveTo>
                  <a:lnTo>
                    <a:pt x="19345" y="0"/>
                  </a:lnTo>
                  <a:cubicBezTo>
                    <a:pt x="20591" y="0"/>
                    <a:pt x="21600" y="2821"/>
                    <a:pt x="21600" y="6300"/>
                  </a:cubicBezTo>
                  <a:lnTo>
                    <a:pt x="21600" y="21600"/>
                  </a:lnTo>
                  <a:lnTo>
                    <a:pt x="0" y="21600"/>
                  </a:lnTo>
                  <a:lnTo>
                    <a:pt x="0" y="6300"/>
                  </a:lnTo>
                  <a:cubicBezTo>
                    <a:pt x="0" y="2821"/>
                    <a:pt x="1009" y="0"/>
                    <a:pt x="2255"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b="0">
                  <a:solidFill>
                    <a:srgbClr val="FFFFFF"/>
                  </a:solidFill>
                </a:defRPr>
              </a:pPr>
            </a:p>
          </p:txBody>
        </p:sp>
      </p:grpSp>
      <p:sp>
        <p:nvSpPr>
          <p:cNvPr id="9" name="Title Text"/>
          <p:cNvSpPr txBox="1"/>
          <p:nvPr>
            <p:ph type="title"/>
          </p:nvPr>
        </p:nvSpPr>
        <p:spPr>
          <a:xfrm>
            <a:off x="1218882" y="152400"/>
            <a:ext cx="9751061" cy="1295400"/>
          </a:xfrm>
          <a:prstGeom prst="rect">
            <a:avLst/>
          </a:prstGeom>
          <a:ln w="12700">
            <a:miter lim="400000"/>
          </a:ln>
          <a:extLst>
            <a:ext uri="{C572A759-6A51-4108-AA02-DFA0A04FC94B}">
              <ma14:wrappingTextBoxFlag xmlns:ma14="http://schemas.microsoft.com/office/mac/drawingml/2011/main" val="1"/>
            </a:ext>
          </a:extLst>
        </p:spPr>
        <p:txBody>
          <a:bodyPr lIns="60948" tIns="60948" rIns="60948" bIns="60948" anchor="b">
            <a:normAutofit fontScale="100000" lnSpcReduction="0"/>
          </a:bodyPr>
          <a:lstStyle/>
          <a:p>
            <a:pPr/>
            <a:r>
              <a:t>Title Text</a:t>
            </a:r>
          </a:p>
        </p:txBody>
      </p:sp>
      <p:sp>
        <p:nvSpPr>
          <p:cNvPr id="10" name="Body Level One…"/>
          <p:cNvSpPr txBox="1"/>
          <p:nvPr>
            <p:ph type="body" idx="1"/>
          </p:nvPr>
        </p:nvSpPr>
        <p:spPr>
          <a:xfrm>
            <a:off x="1218882" y="1600200"/>
            <a:ext cx="9751061" cy="4572000"/>
          </a:xfrm>
          <a:prstGeom prst="rect">
            <a:avLst/>
          </a:prstGeom>
          <a:ln w="12700">
            <a:miter lim="400000"/>
          </a:ln>
          <a:extLst>
            <a:ext uri="{C572A759-6A51-4108-AA02-DFA0A04FC94B}">
              <ma14:wrappingTextBoxFlag xmlns:ma14="http://schemas.microsoft.com/office/mac/drawingml/2011/main" val="1"/>
            </a:ext>
          </a:extLst>
        </p:spPr>
        <p:txBody>
          <a:bodyPr lIns="60948" tIns="60948" rIns="60948" bIns="6094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1" name="Slide Number"/>
          <p:cNvSpPr txBox="1"/>
          <p:nvPr>
            <p:ph type="sldNum" sz="quarter" idx="2"/>
          </p:nvPr>
        </p:nvSpPr>
        <p:spPr>
          <a:xfrm>
            <a:off x="11597106" y="6376364"/>
            <a:ext cx="286999" cy="325099"/>
          </a:xfrm>
          <a:prstGeom prst="rect">
            <a:avLst/>
          </a:prstGeom>
          <a:ln w="12700">
            <a:miter lim="400000"/>
          </a:ln>
        </p:spPr>
        <p:txBody>
          <a:bodyPr wrap="none" lIns="60948" tIns="60948" rIns="60948" bIns="60948" anchor="ctr">
            <a:spAutoFit/>
          </a:bodyPr>
          <a:lstStyle>
            <a:lvl1pPr algn="r">
              <a:defRPr b="0" sz="1200">
                <a:solidFill>
                  <a:srgbClr val="000000"/>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1pPr>
      <a:lvl2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2pPr>
      <a:lvl3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3pPr>
      <a:lvl4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4pPr>
      <a:lvl5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5pPr>
      <a:lvl6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6pPr>
      <a:lvl7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7pPr>
      <a:lvl8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8pPr>
      <a:lvl9pPr marL="0" marR="0" indent="0" algn="l" defTabSz="1218987" rtl="0" latinLnBrk="0">
        <a:lnSpc>
          <a:spcPct val="100000"/>
        </a:lnSpc>
        <a:spcBef>
          <a:spcPts val="0"/>
        </a:spcBef>
        <a:spcAft>
          <a:spcPts val="0"/>
        </a:spcAft>
        <a:buClrTx/>
        <a:buSzTx/>
        <a:buFontTx/>
        <a:buNone/>
        <a:tabLst/>
        <a:defRPr b="0" baseline="0" cap="none" i="0" spc="0" strike="noStrike" sz="3600" u="none">
          <a:ln>
            <a:noFill/>
          </a:ln>
          <a:solidFill>
            <a:srgbClr val="000000"/>
          </a:solidFill>
          <a:uFillTx/>
          <a:latin typeface="+mj-lt"/>
          <a:ea typeface="+mj-ea"/>
          <a:cs typeface="+mj-cs"/>
          <a:sym typeface="Constantia"/>
        </a:defRPr>
      </a:lvl9pPr>
    </p:titleStyle>
    <p:bodyStyle>
      <a:lvl1pPr marL="326514" marR="0" indent="-326514"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1pPr>
      <a:lvl2pPr marL="831958" marR="0" indent="-380933"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2pPr>
      <a:lvl3pPr marL="1359170" marR="0" indent="-457120"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3pPr>
      <a:lvl4pPr marL="1810195" marR="0" indent="-457120"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4pPr>
      <a:lvl5pPr marL="2261220" marR="0" indent="-457120"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5pPr>
      <a:lvl6pPr marL="2712245" marR="0" indent="-457120"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6pPr>
      <a:lvl7pPr marL="3163270" marR="0" indent="-457120"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7pPr>
      <a:lvl8pPr marL="3614295" marR="0" indent="-457120"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8pPr>
      <a:lvl9pPr marL="4065320" marR="0" indent="-457120" algn="just" defTabSz="1218987" rtl="0" latinLnBrk="0">
        <a:lnSpc>
          <a:spcPct val="90000"/>
        </a:lnSpc>
        <a:spcBef>
          <a:spcPts val="1800"/>
        </a:spcBef>
        <a:spcAft>
          <a:spcPts val="0"/>
        </a:spcAft>
        <a:buClr>
          <a:srgbClr val="679015"/>
        </a:buClr>
        <a:buSzPct val="100000"/>
        <a:buFont typeface="Arial"/>
        <a:buChar char="•"/>
        <a:tabLst/>
        <a:defRPr b="0" baseline="0" cap="none" i="0" spc="0" strike="noStrike" sz="3000" u="none">
          <a:ln>
            <a:noFill/>
          </a:ln>
          <a:solidFill>
            <a:srgbClr val="000000"/>
          </a:solidFill>
          <a:uFillTx/>
          <a:latin typeface="+mj-lt"/>
          <a:ea typeface="+mj-ea"/>
          <a:cs typeface="+mj-cs"/>
          <a:sym typeface="Constantia"/>
        </a:defRPr>
      </a:lvl9pPr>
    </p:bodyStyle>
    <p:otherStyle>
      <a:lvl1pPr marL="0" marR="0" indent="0"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1pPr>
      <a:lvl2pPr marL="0" marR="0" indent="609492"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2pPr>
      <a:lvl3pPr marL="0" marR="0" indent="1218987"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3pPr>
      <a:lvl4pPr marL="0" marR="0" indent="1828480"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4pPr>
      <a:lvl5pPr marL="0" marR="0" indent="2437973"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5pPr>
      <a:lvl6pPr marL="0" marR="0" indent="3047467"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6pPr>
      <a:lvl7pPr marL="0" marR="0" indent="3656960"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7pPr>
      <a:lvl8pPr marL="0" marR="0" indent="4266453"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8pPr>
      <a:lvl9pPr marL="0" marR="0" indent="4875946" algn="r" defTabSz="1218987"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wlj.net/top_headlines/what-is-blockchain/article_9a57d0a2-1e56-11e8-b1ab-5bc37e7407ce.html" TargetMode="External"/><Relationship Id="rId3" Type="http://schemas.openxmlformats.org/officeDocument/2006/relationships/hyperlink" Target="http://fortune.com/food-contamination/" TargetMode="External"/><Relationship Id="rId4" Type="http://schemas.openxmlformats.org/officeDocument/2006/relationships/hyperlink" Target="https://wwwnc.cdc.gov/eid/article/17/1/p1-1101_article" TargetMode="External"/><Relationship Id="rId5" Type="http://schemas.openxmlformats.org/officeDocument/2006/relationships/hyperlink" Target="http://www.ncsl.org/research/agriculture-and-rural-development/food-safety-modernization-act.aspx"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who@tbp.com" TargetMode="External"/><Relationship Id="rId3" Type="http://schemas.openxmlformats.org/officeDocument/2006/relationships/hyperlink" Target="http://www.agcenter.com/Documents%20links%20and%20slide%20shows/THE%20BEEF%20BLOCKCHAIN%202018.docx" TargetMode="External"/><Relationship Id="rId4" Type="http://schemas.openxmlformats.org/officeDocument/2006/relationships/hyperlink" Target="https://www.wlj.net/top_headlines/what-is-blockchain/article_9a57d0a2-1e56-11e8-b1ab-5bc37e7407ce.html"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bp.com/Personal.aspx"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2.illinois.gov/sites/doit/Documents/BlockchainInitiative/BCTFMeetingAgenda_101717.pdf" TargetMode="External"/><Relationship Id="rId3" Type="http://schemas.openxmlformats.org/officeDocument/2006/relationships/hyperlink" Target="https://www2.illinois.gov/sites/doit/Strategy/Documents/BlockchainTaskForceFinalReport020518.pdf" TargetMode="External"/><Relationship Id="rId4" Type="http://schemas.openxmlformats.org/officeDocument/2006/relationships/hyperlink" Target="https://illinoisblockchain.tech/"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illinoisblockchain.tech/tagged/blockchain?source=post" TargetMode="External"/><Relationship Id="rId3" Type="http://schemas.openxmlformats.org/officeDocument/2006/relationships/hyperlink" Target="https://illinoisblockchain.tech/tagged/entrepreneurship?source=post" TargetMode="External"/><Relationship Id="rId4" Type="http://schemas.openxmlformats.org/officeDocument/2006/relationships/hyperlink" Target="https://illinoisblockchain.tech/tagged/incubator?source=post" TargetMode="External"/><Relationship Id="rId5" Type="http://schemas.openxmlformats.org/officeDocument/2006/relationships/hyperlink" Target="mailto:jennifer.orourke@illinois.gov" TargetMode="External"/><Relationship Id="rId6" Type="http://schemas.openxmlformats.org/officeDocument/2006/relationships/hyperlink" Target="mailto:richard.morris@illinois.gov"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hyperlink" Target="https://illinoisblockchain.tech/@il_blockchain" TargetMode="Externa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8.png"/><Relationship Id="rId8" Type="http://schemas.openxmlformats.org/officeDocument/2006/relationships/hyperlink" Target="mailto:richard.morris@illinois.gov" TargetMode="External"/><Relationship Id="rId9" Type="http://schemas.openxmlformats.org/officeDocument/2006/relationships/hyperlink" Target="mailto:jennifer.orourke@illinois.gov" TargetMode="External"/><Relationship Id="rId10" Type="http://schemas.openxmlformats.org/officeDocument/2006/relationships/hyperlink" Target="https://illinoisblockchain.tech/tagged/blockchain?source=post" TargetMode="External"/><Relationship Id="rId11" Type="http://schemas.openxmlformats.org/officeDocument/2006/relationships/hyperlink" Target="https://illinoisblockchain.tech/tagged/entrepreneurship?source=post" TargetMode="External"/><Relationship Id="rId12" Type="http://schemas.openxmlformats.org/officeDocument/2006/relationships/hyperlink" Target="https://illinoisblockchain.tech/tagged/government?source=post" TargetMode="External"/><Relationship Id="rId13" Type="http://schemas.openxmlformats.org/officeDocument/2006/relationships/hyperlink" Target="https://illinoisblockchain.tech/tagged/incubator?source=post" TargetMode="External"/><Relationship Id="rId14" Type="http://schemas.openxmlformats.org/officeDocument/2006/relationships/hyperlink" Target="https://illinoisblockchain.tech/tagged/news?source=post"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geopay.me"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illinoisblockchain.tech/illinois-partners-with-evernym-to-launch-birth-registration-pilot-f2668664f67c?source=collection_category---4------0---------------------" TargetMode="External"/><Relationship Id="rId3" Type="http://schemas.openxmlformats.org/officeDocument/2006/relationships/hyperlink" Target="https://www.evernym.com/" TargetMode="External"/><Relationship Id="rId4" Type="http://schemas.openxmlformats.org/officeDocument/2006/relationships/hyperlink" Target="https://illinoisblockchain.tech/illinois-partners-with-evernym-to-launch-birth-registration-pilot-f2668664f67c" TargetMode="External"/><Relationship Id="rId5" Type="http://schemas.openxmlformats.org/officeDocument/2006/relationships/hyperlink" Target="https://illinoisblockchain.tech/blockchain-cook-county-final-report-1f56ab3bf89?source=collection_home---4------1---------------------" TargetMode="External"/><Relationship Id="rId6" Type="http://schemas.openxmlformats.org/officeDocument/2006/relationships/hyperlink" Target="https://illinoisblockchain.tech/blockchains-transformational-potential-for-medicaid-fc3ca70287de?source=collection_home---4------1---------------------" TargetMode="External"/><Relationship Id="rId7" Type="http://schemas.openxmlformats.org/officeDocument/2006/relationships/hyperlink" Target="mailto:leslie.strain@illinois.gov" TargetMode="External"/><Relationship Id="rId8" Type="http://schemas.openxmlformats.org/officeDocument/2006/relationships/hyperlink" Target="ttps://illinoisblockchain.tech"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hyperlink" Target="http://www.ag.uiuc.edu/~c-far/%22%20%5Ct%20%22_blank%22%20%5Co%20%22This%20link%20opens%20in%20a%20new%20window" TargetMode="External"/><Relationship Id="rId4" Type="http://schemas.openxmlformats.org/officeDocument/2006/relationships/image" Target="../media/image2.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house/Rep.asp?MemberID=2362" TargetMode="Externa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senate/committees/members.asp?committeeID=1940" TargetMode="External"/><Relationship Id="rId3" Type="http://schemas.openxmlformats.org/officeDocument/2006/relationships/hyperlink" Target="http://www.ilga.gov/house/Rep.asp?MemberID=2362" TargetMode="External"/><Relationship Id="rId4" Type="http://schemas.openxmlformats.org/officeDocument/2006/relationships/hyperlink" Target="http://www.ilga.gov/house/Rep.asp?MemberID=2460" TargetMode="External"/><Relationship Id="rId5" Type="http://schemas.openxmlformats.org/officeDocument/2006/relationships/hyperlink" Target="http://www.ilga.gov/house/Rep.asp?MemberID=2443" TargetMode="External"/><Relationship Id="rId6" Type="http://schemas.openxmlformats.org/officeDocument/2006/relationships/hyperlink" Target="http://www.ilga.gov/house/Rep.asp?MemberID=2506" TargetMode="External"/><Relationship Id="rId7" Type="http://schemas.openxmlformats.org/officeDocument/2006/relationships/hyperlink" Target="http://www.ilga.gov/house/Rep.asp?MemberID=2445" TargetMode="External"/><Relationship Id="rId8" Type="http://schemas.openxmlformats.org/officeDocument/2006/relationships/hyperlink" Target="http://www.ilga.gov/house/Rep.asp?MemberID=2355" TargetMode="External"/><Relationship Id="rId9" Type="http://schemas.openxmlformats.org/officeDocument/2006/relationships/hyperlink" Target="http://www.ilga.gov/senate/Senator.asp?MemberID=2368" TargetMode="External"/><Relationship Id="rId10" Type="http://schemas.openxmlformats.org/officeDocument/2006/relationships/hyperlink" Target="http://www.ilga.gov/senate/Senator.asp?MemberID=2353" TargetMode="External"/><Relationship Id="rId11" Type="http://schemas.openxmlformats.org/officeDocument/2006/relationships/hyperlink" Target="http://www.ilga.gov/senate/Senator.asp?MemberID=2482"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senate/Senator.asp?MemberID=2415" TargetMode="External"/></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senate/Senator.asp?MemberID=2329" TargetMode="Externa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senate/Senator.asp?MemberID=2414"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fortune.com/food-contamination/" TargetMode="External"/><Relationship Id="rId3" Type="http://schemas.openxmlformats.org/officeDocument/2006/relationships/hyperlink" Target="https://wwwnc.cdc.gov/eid/article/17/1/p1-1101_article" TargetMode="External"/></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senate/Senator.asp?MemberID=2415"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senate/Senator.asp?MemberID=2368" TargetMode="External"/><Relationship Id="rId3" Type="http://schemas.openxmlformats.org/officeDocument/2006/relationships/hyperlink" Target="http://www.ilga.gov/senate/Senator.asp?MemberID=2353" TargetMode="External"/><Relationship Id="rId4" Type="http://schemas.openxmlformats.org/officeDocument/2006/relationships/hyperlink" Target="http://www.ilga.gov/senate/Senator.asp?MemberID=2482"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house/Rep.asp?MemberID=2506" TargetMode="External"/><Relationship Id="rId3" Type="http://schemas.openxmlformats.org/officeDocument/2006/relationships/hyperlink" Target="http://www.ilga.gov/house/Rep.asp?MemberID=2429"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house/Rep.asp?MemberID=2319" TargetMode="External"/><Relationship Id="rId3" Type="http://schemas.openxmlformats.org/officeDocument/2006/relationships/hyperlink" Target="http://www.ilga.gov/house/Rep.asp?MemberID=2434"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house/Rep.asp?MemberID=2494" TargetMode="External"/><Relationship Id="rId3" Type="http://schemas.openxmlformats.org/officeDocument/2006/relationships/hyperlink" Target="http://www.ilga.gov/house/Rep.asp?MemberID=2372" TargetMode="Externa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house/Rep.asp?MemberID=2446" TargetMode="External"/><Relationship Id="rId3" Type="http://schemas.openxmlformats.org/officeDocument/2006/relationships/hyperlink" Target="http://www.ilga.gov/house/Rep.asp?MemberID=2358" TargetMode="Externa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lga.gov/senate/Senator.asp?MemberID=2361" TargetMode="External"/></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Relationship Id="rId3" Type="http://schemas.openxmlformats.org/officeDocument/2006/relationships/hyperlink" Target="mailto:traceability@ift.org?subject=Global%20Food%20Traceability%20Center" TargetMode="External"/><Relationship Id="rId4" Type="http://schemas.openxmlformats.org/officeDocument/2006/relationships/hyperlink" Target="http://www.ift.org/gftc.aspx?utm_campaign=GFTC%20Seafood&amp;utm_source=hs_email&amp;utm_medium=email&amp;utm_content=66696367&amp;_hsenc=p2ANqtz--MFL7vTAwnCGp-lspPqNeeRakgmclMmF6wrjHCSzC9Ola77iPiRCa3y4AxZQYQYkrFKaVzptUntciLeLH7jVi9K83TZMBVLIzwBvVQQPBC_By4&amp;_hsmi=66696367" TargetMode="External"/></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x-webdoc://37CBD46F-DCD4-4C7C-AF02-452E9AE81D31/press/us/en/photo/53014.wss" TargetMode="External"/><Relationship Id="rId3" Type="http://schemas.openxmlformats.org/officeDocument/2006/relationships/hyperlink" Target="https://www.ibm.com/blockchain/solutions/food-trust"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who@tbp.com" TargetMode="Externa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eveloper.ibm.com/academic/" TargetMode="External"/><Relationship Id="rId3" Type="http://schemas.openxmlformats.org/officeDocument/2006/relationships/hyperlink" Target="https://developer.ibm.com/blockchain" TargetMode="External"/></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4.tif"/><Relationship Id="rId6" Type="http://schemas.openxmlformats.org/officeDocument/2006/relationships/image" Target="../media/image13.png"/><Relationship Id="rId7" Type="http://schemas.openxmlformats.org/officeDocument/2006/relationships/image" Target="../media/image1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5.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lexy@chicagoblockchain.org" TargetMode="External"/><Relationship Id="rId3" Type="http://schemas.openxmlformats.org/officeDocument/2006/relationships/hyperlink" Target="mailto:phil.gomes@edelman.com" TargetMode="External"/><Relationship Id="rId4" Type="http://schemas.openxmlformats.org/officeDocument/2006/relationships/hyperlink" Target="https://illinoisblockchain.tech/https-medium-com-the-illinois-blockchain-initiative-chicago-blockchain-center-launches-697bc8243a1d" TargetMode="External"/><Relationship Id="rId5" Type="http://schemas.openxmlformats.org/officeDocument/2006/relationships/hyperlink" Target="https://illinoisblockchain.tech" TargetMode="External"/><Relationship Id="rId6" Type="http://schemas.openxmlformats.org/officeDocument/2006/relationships/image" Target="../media/image5.tif"/></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JD.com" TargetMode="External"/><Relationship Id="rId3" Type="http://schemas.openxmlformats.org/officeDocument/2006/relationships/hyperlink" Target="https://cointelegraph.com/news/chinese-retail-giant-to-use-blockchain-to-track-beef-prove-food-safety" TargetMode="External"/><Relationship Id="rId4" Type="http://schemas.openxmlformats.org/officeDocument/2006/relationships/hyperlink" Target="https://cointelegraph.com/tags/australia" TargetMode="External"/></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iso.org/deliverables-all.html" TargetMode="External"/></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agriledger.com/%22%20%5Ct%20%22_blank" TargetMode="External"/></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techcrunch.com/2017/12/15/ups-bets-on-blockchain-as-the-future-of-the-trillion-dollar-shipping-industry/%22%20%5Ct%20%22_blank" TargetMode="External"/><Relationship Id="rId3" Type="http://schemas.openxmlformats.org/officeDocument/2006/relationships/hyperlink" Target="https://bita.studio/%22%20%5Ct%20%22_blank"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ft.org/Food-Technology/Daily-News/2018/August/27/usda-seeks-stakeholder-input-on-food-ag-priorities.aspx%22%20%5Ct%20%22_blank"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ft.org/Knowledge-Center/Learn-About-Food-Science/Food-Facts/The-Potential-of-Blockchain-Technology-Application.aspx"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wlj.net/top_headlines/what-is-blockchain/article_9a57d0a2-1e56-11e8-b1ab-" TargetMode="External"/><Relationship Id="rId3" Type="http://schemas.openxmlformats.org/officeDocument/2006/relationships/hyperlink" Target="https://www.wlj.net/top_headlines/what-is-blockchain/article_9a57d0a2-1e56-11e8-b1ab-5bc37e7407ce.html"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p:cNvSpPr txBox="1"/>
          <p:nvPr>
            <p:ph type="title"/>
          </p:nvPr>
        </p:nvSpPr>
        <p:spPr>
          <a:prstGeom prst="rect">
            <a:avLst/>
          </a:prstGeom>
        </p:spPr>
        <p:txBody>
          <a:bodyPr/>
          <a:lstStyle/>
          <a:p>
            <a:pPr/>
          </a:p>
        </p:txBody>
      </p:sp>
      <p:pic>
        <p:nvPicPr>
          <p:cNvPr id="141" name="Picture Placeholder 2" descr="Picture Placeholder 2"/>
          <p:cNvPicPr>
            <a:picLocks noChangeAspect="1"/>
          </p:cNvPicPr>
          <p:nvPr>
            <p:ph type="pic" idx="13"/>
          </p:nvPr>
        </p:nvPicPr>
        <p:blipFill>
          <a:blip r:embed="rId2">
            <a:extLst/>
          </a:blip>
          <a:srcRect l="0" t="0" r="0" b="0"/>
          <a:stretch>
            <a:fillRect/>
          </a:stretch>
        </p:blipFill>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6" y="0"/>
                </a:moveTo>
                <a:cubicBezTo>
                  <a:pt x="164" y="0"/>
                  <a:pt x="0" y="301"/>
                  <a:pt x="0" y="670"/>
                </a:cubicBezTo>
                <a:lnTo>
                  <a:pt x="0" y="20930"/>
                </a:lnTo>
                <a:cubicBezTo>
                  <a:pt x="0" y="21299"/>
                  <a:pt x="164" y="21600"/>
                  <a:pt x="366" y="21600"/>
                </a:cubicBezTo>
                <a:lnTo>
                  <a:pt x="21234" y="21600"/>
                </a:lnTo>
                <a:cubicBezTo>
                  <a:pt x="21436" y="21600"/>
                  <a:pt x="21600" y="21299"/>
                  <a:pt x="21600" y="20930"/>
                </a:cubicBezTo>
                <a:lnTo>
                  <a:pt x="21600" y="670"/>
                </a:lnTo>
                <a:cubicBezTo>
                  <a:pt x="21600" y="301"/>
                  <a:pt x="21436" y="0"/>
                  <a:pt x="21234" y="0"/>
                </a:cubicBezTo>
                <a:lnTo>
                  <a:pt x="366" y="0"/>
                </a:lnTo>
                <a:close/>
              </a:path>
            </a:pathLst>
          </a:custGeom>
        </p:spPr>
      </p:pic>
      <p:sp>
        <p:nvSpPr>
          <p:cNvPr id="142" name="Body"/>
          <p:cNvSpPr txBox="1"/>
          <p:nvPr>
            <p:ph type="body" sz="quarter" idx="1"/>
          </p:nvPr>
        </p:nvSpPr>
        <p:spPr>
          <a:prstGeom prst="rect">
            <a:avLst/>
          </a:prstGeom>
        </p:spPr>
        <p:txBody>
          <a:bodyPr/>
          <a:lstStyle/>
          <a:p>
            <a:pPr/>
          </a:p>
        </p:txBody>
      </p:sp>
      <p:sp>
        <p:nvSpPr>
          <p:cNvPr id="143" name="Supply"/>
          <p:cNvSpPr txBox="1"/>
          <p:nvPr/>
        </p:nvSpPr>
        <p:spPr>
          <a:xfrm>
            <a:off x="5654245" y="3224529"/>
            <a:ext cx="870810"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sz="1900">
                <a:solidFill>
                  <a:srgbClr val="170717"/>
                </a:solidFill>
              </a:defRPr>
            </a:lvl1pPr>
          </a:lstStyle>
          <a:p>
            <a:pPr/>
            <a:r>
              <a:t>Supply</a:t>
            </a:r>
          </a:p>
        </p:txBody>
      </p:sp>
      <p:pic>
        <p:nvPicPr>
          <p:cNvPr id="144" name="Picture1.png" descr="Picture1.png"/>
          <p:cNvPicPr>
            <a:picLocks noChangeAspect="1"/>
          </p:cNvPicPr>
          <p:nvPr/>
        </p:nvPicPr>
        <p:blipFill>
          <a:blip r:embed="rId3">
            <a:extLst/>
          </a:blip>
          <a:srcRect l="0" t="0" r="0" b="666"/>
          <a:stretch>
            <a:fillRect/>
          </a:stretch>
        </p:blipFill>
        <p:spPr>
          <a:xfrm>
            <a:off x="-68366" y="-77165"/>
            <a:ext cx="12316036" cy="9206822"/>
          </a:xfrm>
          <a:prstGeom prst="rect">
            <a:avLst/>
          </a:prstGeom>
          <a:ln w="12700">
            <a:miter lim="400000"/>
          </a:ln>
        </p:spPr>
      </p:pic>
      <p:sp>
        <p:nvSpPr>
          <p:cNvPr id="145" name="Application of blockchain technology…"/>
          <p:cNvSpPr txBox="1"/>
          <p:nvPr/>
        </p:nvSpPr>
        <p:spPr>
          <a:xfrm>
            <a:off x="4150192" y="2195024"/>
            <a:ext cx="5247539" cy="1696086"/>
          </a:xfrm>
          <a:prstGeom prst="rect">
            <a:avLst/>
          </a:prstGeom>
          <a:blipFill>
            <a:blip r:embed="rId4"/>
          </a:blipFill>
          <a:ln w="17145">
            <a:solidFill>
              <a:srgbClr val="F9F9F9">
                <a:alpha val="50000"/>
              </a:srgbClr>
            </a:solidFill>
          </a:ln>
          <a:extLst>
            <a:ext uri="{C572A759-6A51-4108-AA02-DFA0A04FC94B}">
              <ma14:wrappingTextBoxFlag xmlns:ma14="http://schemas.microsoft.com/office/mac/drawingml/2011/main" val="1"/>
            </a:ext>
          </a:extLst>
        </p:spPr>
        <p:txBody>
          <a:bodyPr lIns="45719" rIns="45719">
            <a:spAutoFit/>
          </a:bodyPr>
          <a:lstStyle/>
          <a:p>
            <a:pPr>
              <a:defRPr b="0" sz="1900">
                <a:solidFill>
                  <a:srgbClr val="170717"/>
                </a:solidFill>
              </a:defRPr>
            </a:pPr>
            <a:r>
              <a:t>        Application of blockchain technology      </a:t>
            </a:r>
          </a:p>
          <a:p>
            <a:pPr>
              <a:defRPr b="0" sz="1900">
                <a:solidFill>
                  <a:srgbClr val="170717"/>
                </a:solidFill>
              </a:defRPr>
            </a:pPr>
            <a:r>
              <a:t>        for Traceability in Food Chains</a:t>
            </a:r>
          </a:p>
          <a:p>
            <a:pPr>
              <a:defRPr b="0" sz="1900">
                <a:solidFill>
                  <a:srgbClr val="170717"/>
                </a:solidFill>
              </a:defRPr>
            </a:pPr>
            <a:r>
              <a:t>                                                     </a:t>
            </a:r>
          </a:p>
          <a:p>
            <a:pPr>
              <a:defRPr b="0" sz="1900">
                <a:solidFill>
                  <a:srgbClr val="170717"/>
                </a:solidFill>
              </a:defRPr>
            </a:pPr>
            <a:r>
              <a:t>                       By Yelena Klairmont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145"/>
                                        </p:tgtEl>
                                        <p:attrNameLst>
                                          <p:attrName>style.visibility</p:attrName>
                                        </p:attrNameLst>
                                      </p:cBhvr>
                                      <p:to>
                                        <p:strVal val="visible"/>
                                      </p:to>
                                    </p:set>
                                    <p:animEffect filter="wipe(left)" transition="in">
                                      <p:cBhvr>
                                        <p:cTn id="11" dur="1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P build="whole" bldLvl="1" animBg="1" rev="0" advAuto="0" spid="145"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Blockchain will make the food supply chain safer, more efficient and more sustainable. By gaining visibility and accountability in each step of the food supply, it will enable food providers and other members of the network to trace contaminated product to its source in seconds – not weeks, remove it from store shelves, thereby halting the spread of illnesses, mitigating cross-contamination, improving freshness, increasing shelf life and reducing product loss, unnecessary waste and the economic burden of recalls.…"/>
          <p:cNvSpPr txBox="1"/>
          <p:nvPr/>
        </p:nvSpPr>
        <p:spPr>
          <a:xfrm>
            <a:off x="101048" y="359590"/>
            <a:ext cx="11977203" cy="61388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Char char="•"/>
              <a:defRPr b="0">
                <a:solidFill>
                  <a:srgbClr val="000000"/>
                </a:solidFill>
                <a:latin typeface="Times New Roman"/>
                <a:ea typeface="Times New Roman"/>
                <a:cs typeface="Times New Roman"/>
                <a:sym typeface="Times New Roman"/>
              </a:defRPr>
            </a:pPr>
            <a:r>
              <a:rPr b="1"/>
              <a:t>Blockchain </a:t>
            </a:r>
            <a:r>
              <a:t>will make the food supply chain safer, more efficient and more sustainable. By gaining visibility and accountability in each step of the food supply, it will enable food providers and other members of the network to trace contaminated product to its source in seconds – not weeks, remove it from store shelves, thereby halting the spread of illnesses, mitigating cross-contamination, improving freshness, increasing shelf life and reducing product loss, unnecessary waste and the economic burden of recalls. </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rPr b="1"/>
              <a:t>Blockchain </a:t>
            </a:r>
            <a:r>
              <a:t>can help ensure quality of goods, track authenticity of products and certify provenance across the entire supply chain, e</a:t>
            </a:r>
            <a:r>
              <a:t>stablishing a trusted environment for all transactions, </a:t>
            </a:r>
            <a:r>
              <a:t>p</a:t>
            </a:r>
            <a:r>
              <a:t>rove sustainability of products by securely managing the entire supply chain, and gaining </a:t>
            </a:r>
            <a:r>
              <a:t>consumers’ trust.</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rPr b="1"/>
              <a:t>Blockchain can</a:t>
            </a:r>
            <a:r>
              <a:t> securely and transparently upload, manage and access transactional data to trace the location and status of food products on the supply chain  in order to better manage demand, food waste and freshness.</a:t>
            </a:r>
          </a:p>
          <a:p>
            <a:pPr>
              <a:defRPr b="0" sz="1300">
                <a:solidFill>
                  <a:srgbClr val="000000"/>
                </a:solidFill>
                <a:latin typeface="Times New Roman"/>
                <a:ea typeface="Times New Roman"/>
                <a:cs typeface="Times New Roman"/>
                <a:sym typeface="Times New Roman"/>
              </a:defRPr>
            </a:pPr>
          </a:p>
          <a:p>
            <a:pPr>
              <a:defRPr b="0" sz="1300">
                <a:solidFill>
                  <a:srgbClr val="000000"/>
                </a:solidFill>
                <a:latin typeface="Times New Roman"/>
                <a:ea typeface="Times New Roman"/>
                <a:cs typeface="Times New Roman"/>
                <a:sym typeface="Times New Roman"/>
              </a:defRPr>
            </a:pPr>
            <a:r>
              <a:rPr u="sng">
                <a:solidFill>
                  <a:schemeClr val="accent1"/>
                </a:solidFill>
                <a:uFill>
                  <a:solidFill>
                    <a:schemeClr val="accent1"/>
                  </a:solidFill>
                </a:uFill>
                <a:hlinkClick r:id="rId2" invalidUrl="" action="" tgtFrame="" tooltip="" history="1" highlightClick="0" endSnd="0"/>
              </a:rPr>
              <a:t>https://www.wlj.net/top_headlines/what-is-blockchain/article_9a57d0a2-1e56-11e8-b1ab-5bc37e7407ce.html</a:t>
            </a:r>
          </a:p>
          <a:p>
            <a:pPr defTabSz="457200">
              <a:lnSpc>
                <a:spcPct val="150000"/>
              </a:lnSpc>
              <a:defRPr b="0" sz="1300">
                <a:solidFill>
                  <a:srgbClr val="0F0F0F"/>
                </a:solidFill>
                <a:latin typeface="Times New Roman"/>
                <a:ea typeface="Times New Roman"/>
                <a:cs typeface="Times New Roman"/>
                <a:sym typeface="Times New Roman"/>
              </a:defRPr>
            </a:pPr>
            <a:r>
              <a:rPr u="sng">
                <a:solidFill>
                  <a:srgbClr val="010101"/>
                </a:solidFill>
                <a:uFill>
                  <a:solidFill>
                    <a:schemeClr val="accent1"/>
                  </a:solidFill>
                </a:uFill>
                <a:hlinkClick r:id="rId3" invalidUrl="" action="" tgtFrame="" tooltip="" history="1" highlightClick="0" endSnd="0"/>
              </a:rPr>
              <a:t>http://fortune.com/food-contamination/</a:t>
            </a:r>
            <a:r>
              <a:rPr u="sng">
                <a:solidFill>
                  <a:srgbClr val="010101"/>
                </a:solidFill>
                <a:uFill>
                  <a:solidFill>
                    <a:schemeClr val="accent1"/>
                  </a:solidFill>
                </a:uFill>
                <a:hlinkClick r:id="rId4" invalidUrl="" action="" tgtFrame="" tooltip="" history="1" highlightClick="0" endSnd="0"/>
              </a:rPr>
              <a:t>https://wwwnc.cdc.gov/eid/article/17/1/p1-1101_article</a:t>
            </a:r>
          </a:p>
          <a:p>
            <a:pPr>
              <a:defRPr b="0" sz="1300">
                <a:solidFill>
                  <a:srgbClr val="000000"/>
                </a:solidFill>
                <a:latin typeface="Times New Roman"/>
                <a:ea typeface="Times New Roman"/>
                <a:cs typeface="Times New Roman"/>
                <a:sym typeface="Times New Roman"/>
              </a:defRPr>
            </a:pPr>
            <a:r>
              <a:rPr u="sng">
                <a:solidFill>
                  <a:schemeClr val="accent1"/>
                </a:solidFill>
                <a:uFill>
                  <a:solidFill>
                    <a:schemeClr val="accent1"/>
                  </a:solidFill>
                </a:uFill>
                <a:hlinkClick r:id="rId5" invalidUrl="" action="" tgtFrame="" tooltip="" history="1" highlightClick="0" endSnd="0"/>
              </a:rPr>
              <a:t>http://www.ncsl.org/research/agriculture-and-rural-development/food-safety-modernization-act.aspx</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extLst/>
          </a:blip>
          <a:stretch>
            <a:fillRect/>
          </a:stretch>
        </p:blipFill>
        <p:spPr>
          <a:xfrm>
            <a:off x="978819" y="479265"/>
            <a:ext cx="8915488" cy="2647977"/>
          </a:xfrm>
          <a:prstGeom prst="rect">
            <a:avLst/>
          </a:prstGeom>
          <a:ln w="12700">
            <a:miter lim="400000"/>
          </a:ln>
        </p:spPr>
      </p:pic>
      <p:sp>
        <p:nvSpPr>
          <p:cNvPr id="175" name="BENEFITS OF BLOCKCHAIN TO THE BEEF INDUSTRY…"/>
          <p:cNvSpPr txBox="1"/>
          <p:nvPr/>
        </p:nvSpPr>
        <p:spPr>
          <a:xfrm>
            <a:off x="165005" y="2802754"/>
            <a:ext cx="11849289" cy="3500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defRPr>
            </a:pPr>
            <a:r>
              <a:t>                          </a:t>
            </a:r>
            <a:r>
              <a:rPr b="1" sz="1900"/>
              <a:t>BENEFITS OF BLOCKCHAIN TO THE BEEF INDUSTRY</a:t>
            </a:r>
            <a:r>
              <a:rPr b="1"/>
              <a:t> </a:t>
            </a:r>
            <a:endParaRPr b="1"/>
          </a:p>
          <a:p>
            <a:pPr marL="240631" indent="-240631">
              <a:buSzPct val="100000"/>
              <a:buChar char="•"/>
              <a:defRPr b="0">
                <a:solidFill>
                  <a:srgbClr val="000000"/>
                </a:solidFill>
                <a:latin typeface="Times New Roman"/>
                <a:ea typeface="Times New Roman"/>
                <a:cs typeface="Times New Roman"/>
                <a:sym typeface="Times New Roman"/>
              </a:defRPr>
            </a:pPr>
            <a:r>
              <a:t>The AgCenter outlined why application of blockchain system will benefit the cattle industry:</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Million dollars worth of cattle are stolen and resold each year. Those sales would be impossible without proof of title. </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Blockchain technology could be used for animal identification, cattle sales, and to prevent cattle theft and food fraud, further reducing costs to producers.</a:t>
            </a:r>
          </a:p>
          <a:p>
            <a:pPr marL="240631" indent="-240631">
              <a:buSzPct val="100000"/>
              <a:buChar char="•"/>
              <a:defRPr b="0">
                <a:solidFill>
                  <a:srgbClr val="000000"/>
                </a:solidFill>
                <a:latin typeface="Times New Roman"/>
                <a:ea typeface="Times New Roman"/>
                <a:cs typeface="Times New Roman"/>
                <a:sym typeface="Times New Roman"/>
              </a:defRPr>
            </a:pPr>
          </a:p>
        </p:txBody>
      </p:sp>
      <p:sp>
        <p:nvSpPr>
          <p:cNvPr id="176" name="The Next Step:  Blockchain for cattle"/>
          <p:cNvSpPr txBox="1"/>
          <p:nvPr/>
        </p:nvSpPr>
        <p:spPr>
          <a:xfrm>
            <a:off x="2649976" y="332078"/>
            <a:ext cx="4983174" cy="7642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imes New Roman"/>
                <a:ea typeface="Times New Roman"/>
                <a:cs typeface="Times New Roman"/>
                <a:sym typeface="Times New Roman"/>
              </a:defRPr>
            </a:lvl1pPr>
          </a:lstStyle>
          <a:p>
            <a:pPr>
              <a:defRPr b="0">
                <a:latin typeface="+mj-lt"/>
                <a:ea typeface="+mj-ea"/>
                <a:cs typeface="+mj-cs"/>
                <a:sym typeface="Constantia"/>
              </a:defRPr>
            </a:pPr>
            <a:r>
              <a:rPr b="1">
                <a:latin typeface="Times New Roman"/>
                <a:ea typeface="Times New Roman"/>
                <a:cs typeface="Times New Roman"/>
                <a:sym typeface="Times New Roman"/>
              </a:rPr>
              <a:t>The Next Step:  Blockchain for cattle</a:t>
            </a:r>
            <a:endParaRPr b="1">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Animal ID system Animal ID has the support of most largest beef processors, a majority of the largest feeding companies and many of the largest breeders. Together with the Blockchains, it could make material changes to the ways people do business. Each animal will have a record, name of the lender, contact person. Electronic notices will be transmitted by the SmartContracts.…"/>
          <p:cNvSpPr txBox="1"/>
          <p:nvPr/>
        </p:nvSpPr>
        <p:spPr>
          <a:xfrm>
            <a:off x="122534" y="109160"/>
            <a:ext cx="11934232" cy="64819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latin typeface="Times New Roman"/>
                <a:ea typeface="Times New Roman"/>
                <a:cs typeface="Times New Roman"/>
                <a:sym typeface="Times New Roman"/>
              </a:defRPr>
            </a:pPr>
            <a:r>
              <a:rPr b="1" u="sng"/>
              <a:t>Animal ID system </a:t>
            </a:r>
            <a:r>
              <a:t>Animal ID has the support of most largest beef processors, a majority of the largest feeding companies and many of the largest breeders. Together with the Blockchains, it could make material changes to the ways people do business. Each animal will have a record, name of the lender, contact person. Electronic notices will be transmitted by the SmartContracts.</a:t>
            </a:r>
          </a:p>
          <a:p>
            <a:pPr>
              <a:defRPr b="0">
                <a:solidFill>
                  <a:srgbClr val="000000"/>
                </a:solidFill>
                <a:latin typeface="Times New Roman"/>
                <a:ea typeface="Times New Roman"/>
                <a:cs typeface="Times New Roman"/>
                <a:sym typeface="Times New Roman"/>
              </a:defRPr>
            </a:pPr>
            <a:endParaRPr sz="1900"/>
          </a:p>
          <a:p>
            <a:pPr>
              <a:defRPr b="0" sz="1900">
                <a:solidFill>
                  <a:srgbClr val="000000"/>
                </a:solidFill>
                <a:latin typeface="Times New Roman"/>
                <a:ea typeface="Times New Roman"/>
                <a:cs typeface="Times New Roman"/>
                <a:sym typeface="Times New Roman"/>
              </a:defRPr>
            </a:pPr>
            <a:r>
              <a:t>A  Block might contain the following fields of information:</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Date and time of transaction;</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Seller;</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Buyer;</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Number of head;</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Type;</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Quality;</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Sex;</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Base weight;</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Spot or forward market—[‘S’] or [‘F’] If forward list the month and basis to the most forward CME futures contract price or basis to futures month;</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Slide;</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GPS point of delivery;</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Delivery date range;</a:t>
            </a:r>
          </a:p>
          <a:p>
            <a:pPr marL="457200" indent="-317500">
              <a:buClr>
                <a:srgbClr val="666666"/>
              </a:buClr>
              <a:buSzPct val="100000"/>
              <a:buFont typeface="Times"/>
              <a:buChar char="•"/>
              <a:defRPr b="0" sz="1900">
                <a:solidFill>
                  <a:srgbClr val="000000"/>
                </a:solidFill>
                <a:latin typeface="Times New Roman"/>
                <a:ea typeface="Times New Roman"/>
                <a:cs typeface="Times New Roman"/>
                <a:sym typeface="Times New Roman"/>
              </a:defRPr>
            </a:pPr>
            <a:r>
              <a:t>Background—health and implants.” </a:t>
            </a:r>
          </a:p>
          <a:p>
            <a:pPr>
              <a:defRPr b="0" sz="1900">
                <a:solidFill>
                  <a:srgbClr val="000000"/>
                </a:solidFill>
                <a:latin typeface="Times New Roman"/>
                <a:ea typeface="Times New Roman"/>
                <a:cs typeface="Times New Roman"/>
                <a:sym typeface="Times New Roman"/>
              </a:defRPr>
            </a:pPr>
          </a:p>
          <a:p>
            <a:pPr>
              <a:defRPr b="0" sz="1900">
                <a:solidFill>
                  <a:srgbClr val="000000"/>
                </a:solidFill>
                <a:latin typeface="Times New Roman"/>
                <a:ea typeface="Times New Roman"/>
                <a:cs typeface="Times New Roman"/>
                <a:sym typeface="Times New Roman"/>
              </a:defRPr>
            </a:pPr>
            <a:r>
              <a:t>https://www.wlj.net/top_headlines/what-is-blockchain/article_9a57d0a2-1e56-11e8-b1ab-5bc37e7407ce.html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upply Chain: consumers want to know more about who produces the beef they consume and how it is produced. Blockchains provide the link from consumer all the way back to the breeder. Consumers can use a smart phone to scan the package on the beef counter at the grocery store and find out all they would like to know about the product  they are selecting. This will provide confidence and eliminate dishonest mislabeling occurring across the country every day.…"/>
          <p:cNvSpPr txBox="1"/>
          <p:nvPr/>
        </p:nvSpPr>
        <p:spPr>
          <a:xfrm>
            <a:off x="442746" y="101628"/>
            <a:ext cx="11293809" cy="54196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latin typeface="Times New Roman"/>
                <a:ea typeface="Times New Roman"/>
                <a:cs typeface="Times New Roman"/>
                <a:sym typeface="Times New Roman"/>
              </a:defRPr>
            </a:pP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rPr u="sng"/>
              <a:t>Supply Chain:</a:t>
            </a:r>
            <a:r>
              <a:t> consumers want to know more about who produces the beef they consume and how it is produced. Blockchains provide the link from consumer all the way back to the breeder. Consumers can use a smart phone to scan the package on the beef counter at the grocery store and find out all they would like to know about the product  they are selecting. This will provide confidence and eliminate dishonest mislabeling occurring across the country every day.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rPr u="sng"/>
              <a:t>Traceback/Traceability </a:t>
            </a:r>
            <a:r>
              <a:t>will assure good title and provide a secure pathway for transfer of ownership and title with each transaction.Traceback is already in place in other competing beef producing countries in the global marketplace.</a:t>
            </a:r>
          </a:p>
          <a:p>
            <a:pPr marL="240631" indent="-240631">
              <a:buSzPct val="100000"/>
              <a:buChar char="•"/>
              <a:defRPr b="0">
                <a:solidFill>
                  <a:srgbClr val="000000"/>
                </a:solidFill>
                <a:latin typeface="Times New Roman"/>
                <a:ea typeface="Times New Roman"/>
                <a:cs typeface="Times New Roman"/>
                <a:sym typeface="Times New Roman"/>
              </a:defRPr>
            </a:pPr>
          </a:p>
          <a:p>
            <a:pPr>
              <a:defRPr b="0" sz="1300">
                <a:solidFill>
                  <a:srgbClr val="000000"/>
                </a:solidFill>
                <a:latin typeface="Times New Roman"/>
                <a:ea typeface="Times New Roman"/>
                <a:cs typeface="Times New Roman"/>
                <a:sym typeface="Times New Roman"/>
              </a:defRPr>
            </a:pPr>
            <a:r>
              <a:t>February 2018, Will O’Brien (</a:t>
            </a:r>
            <a:r>
              <a:rPr>
                <a:hlinkClick r:id="rId2" invalidUrl="" action="" tgtFrame="" tooltip="" history="1" highlightClick="0" endSnd="0"/>
              </a:rPr>
              <a:t>who@tbp.com</a:t>
            </a:r>
            <a:r>
              <a:t>)</a:t>
            </a:r>
          </a:p>
          <a:p>
            <a:pPr defTabSz="457200">
              <a:lnSpc>
                <a:spcPts val="4200"/>
              </a:lnSpc>
              <a:defRPr b="0" sz="1800" u="sng">
                <a:solidFill>
                  <a:srgbClr val="660099"/>
                </a:solidFill>
                <a:latin typeface="+mn-lt"/>
                <a:ea typeface="+mn-ea"/>
                <a:cs typeface="+mn-cs"/>
                <a:sym typeface="Arial"/>
              </a:defRPr>
            </a:pPr>
            <a:r>
              <a:rPr>
                <a:hlinkClick r:id="rId3" invalidUrl="" action="" tgtFrame="" tooltip="" history="1" highlightClick="0" endSnd="0"/>
              </a:rPr>
              <a:t>Beef Blockchain - Ag Center</a:t>
            </a:r>
            <a:endParaRPr sz="1000" u="none"/>
          </a:p>
          <a:p>
            <a:pPr defTabSz="457200">
              <a:lnSpc>
                <a:spcPts val="3200"/>
              </a:lnSpc>
              <a:defRPr b="0" sz="1400" u="sng">
                <a:solidFill>
                  <a:srgbClr val="006621"/>
                </a:solidFill>
                <a:latin typeface="+mn-lt"/>
                <a:ea typeface="+mn-ea"/>
                <a:cs typeface="+mn-cs"/>
                <a:sym typeface="Arial"/>
              </a:defRPr>
            </a:pPr>
            <a:r>
              <a:rPr>
                <a:hlinkClick r:id="rId3" invalidUrl="" action="" tgtFrame="" tooltip="" history="1" highlightClick="0" endSnd="0"/>
              </a:rPr>
              <a:t>www.agcenter.com/.../THE%20BEEF%20BLOCKCHAIN%202018.docx</a:t>
            </a:r>
          </a:p>
          <a:p>
            <a:pPr defTabSz="457200">
              <a:lnSpc>
                <a:spcPts val="3200"/>
              </a:lnSpc>
              <a:defRPr b="0" sz="1400" u="sng">
                <a:solidFill>
                  <a:srgbClr val="006621"/>
                </a:solidFill>
                <a:latin typeface="+mn-lt"/>
                <a:ea typeface="+mn-ea"/>
                <a:cs typeface="+mn-cs"/>
                <a:sym typeface="Arial"/>
              </a:defRPr>
            </a:pPr>
            <a:r>
              <a:rPr>
                <a:solidFill>
                  <a:schemeClr val="accent1"/>
                </a:solidFill>
                <a:uFill>
                  <a:solidFill>
                    <a:schemeClr val="accent1"/>
                  </a:solidFill>
                </a:uFill>
                <a:hlinkClick r:id="rId4" invalidUrl="" action="" tgtFrame="" tooltip="" history="1" highlightClick="0" endSnd="0"/>
              </a:rPr>
              <a:t>https://www.wlj.net/top_headlines/what-is-blockchain/article_9a57d0a2-1e56-11e8-b1ab-5bc37e7407ce.html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he AgCenter suggests blockchain for animal identification and transparency, proposing the creation of a National Beef Blockchain being placed in the hands of industry with an elected governance board, working with the USDA’s Animal and Plant Health Inspection Service.…"/>
          <p:cNvSpPr txBox="1"/>
          <p:nvPr/>
        </p:nvSpPr>
        <p:spPr>
          <a:xfrm>
            <a:off x="291960" y="752643"/>
            <a:ext cx="11595380" cy="3507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Char char="•"/>
              <a:defRPr b="0">
                <a:solidFill>
                  <a:srgbClr val="000000"/>
                </a:solidFill>
                <a:latin typeface="Times New Roman"/>
                <a:ea typeface="Times New Roman"/>
                <a:cs typeface="Times New Roman"/>
                <a:sym typeface="Times New Roman"/>
              </a:defRPr>
            </a:pPr>
            <a:r>
              <a:t>The AgCenter suggests blockchain for animal identification and transparency, proposing the creation of a </a:t>
            </a:r>
            <a:r>
              <a:rPr b="1"/>
              <a:t>National Beef Blockchain</a:t>
            </a:r>
            <a:r>
              <a:t> being placed</a:t>
            </a:r>
            <a:r>
              <a:rPr b="1"/>
              <a:t> in the hands of industry</a:t>
            </a:r>
            <a:r>
              <a:t> with an elected g</a:t>
            </a:r>
            <a:r>
              <a:rPr b="1"/>
              <a:t>overnance board, </a:t>
            </a:r>
            <a:r>
              <a:t>working with the USDA’s Animal and Plant Health Inspection Service.</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“Members from each industry sector would set the rules for data collection, for animal ID, and for Block creation. </a:t>
            </a:r>
            <a:r>
              <a:rPr u="sng">
                <a:solidFill>
                  <a:schemeClr val="accent1"/>
                </a:solidFill>
                <a:uFill>
                  <a:solidFill>
                    <a:schemeClr val="accent1"/>
                  </a:solidFill>
                </a:uFill>
                <a:hlinkClick r:id="rId2" invalidUrl="" action="" tgtFrame="" tooltip="" history="1" highlightClick="0" endSnd="0"/>
              </a:rPr>
              <a:t>http://www.tbp.com/Personal.aspx</a:t>
            </a:r>
            <a:r>
              <a:t>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 ?</a:t>
            </a:r>
            <a:r>
              <a:rPr b="1"/>
              <a:t>???? Maybe not a good idea,</a:t>
            </a:r>
            <a:r>
              <a:t> subjective standard by insiders in this industry???</a:t>
            </a:r>
          </a:p>
        </p:txBody>
      </p:sp>
    </p:spTree>
  </p:cSld>
  <p:clrMapOvr>
    <a:masterClrMapping/>
  </p:clrMapOvr>
  <mc:AlternateContent xmlns:mc="http://schemas.openxmlformats.org/markup-compatibility/2006">
    <mc:Choice xmlns:p14="http://schemas.microsoft.com/office/powerpoint/2010/main" Requires="p14">
      <p:transition spd="med" advClick="1" p14:dur="1000">
        <p:blinds dir="vert"/>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extLst/>
          </a:blip>
          <a:stretch>
            <a:fillRect/>
          </a:stretch>
        </p:blipFill>
        <p:spPr>
          <a:xfrm>
            <a:off x="3640280" y="580471"/>
            <a:ext cx="5339386" cy="5143609"/>
          </a:xfrm>
          <a:prstGeom prst="rect">
            <a:avLst/>
          </a:prstGeom>
          <a:ln w="12700">
            <a:miter lim="400000"/>
          </a:ln>
        </p:spPr>
      </p:pic>
      <p:sp>
        <p:nvSpPr>
          <p:cNvPr id="185" name="https://csrc.nist.gov/CSRC/media/Publications/nistir/8202/draft/documents/nistir8202-draft.pdf"/>
          <p:cNvSpPr txBox="1"/>
          <p:nvPr/>
        </p:nvSpPr>
        <p:spPr>
          <a:xfrm>
            <a:off x="1647968" y="6136329"/>
            <a:ext cx="10480631" cy="408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900"/>
            </a:lvl1pPr>
          </a:lstStyle>
          <a:p>
            <a:pPr/>
            <a:r>
              <a:t>https://csrc.nist.gov/CSRC/media/Publications/nistir/8202/draft/documents/nistir8202-draft.pdf</a:t>
            </a:r>
          </a:p>
        </p:txBody>
      </p:sp>
      <p:sp>
        <p:nvSpPr>
          <p:cNvPr id="186" name="Text"/>
          <p:cNvSpPr txBox="1"/>
          <p:nvPr/>
        </p:nvSpPr>
        <p:spPr>
          <a:xfrm>
            <a:off x="323223" y="430489"/>
            <a:ext cx="127001" cy="8277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spcBef>
                <a:spcPts val="500"/>
              </a:spcBef>
              <a:defRPr>
                <a:solidFill>
                  <a:srgbClr val="000000"/>
                </a:solidFill>
                <a:latin typeface="Times New Roman"/>
                <a:ea typeface="Times New Roman"/>
                <a:cs typeface="Times New Roman"/>
                <a:sym typeface="Times New Roman"/>
              </a:defRPr>
            </a:pPr>
          </a:p>
        </p:txBody>
      </p:sp>
      <p:sp>
        <p:nvSpPr>
          <p:cNvPr id="187" name="Federal Government Stakeholders:"/>
          <p:cNvSpPr txBox="1"/>
          <p:nvPr/>
        </p:nvSpPr>
        <p:spPr>
          <a:xfrm>
            <a:off x="319453" y="633689"/>
            <a:ext cx="4692364"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500"/>
              </a:spcBef>
              <a:defRPr>
                <a:solidFill>
                  <a:srgbClr val="000000"/>
                </a:solidFill>
                <a:latin typeface="Times New Roman"/>
                <a:ea typeface="Times New Roman"/>
                <a:cs typeface="Times New Roman"/>
                <a:sym typeface="Times New Roman"/>
              </a:defRPr>
            </a:lvl1pPr>
          </a:lstStyle>
          <a:p>
            <a:pPr/>
            <a:r>
              <a:t>Federal Government Stakeholders: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In 2018, Department of Commerce’s National Institute of Standards and Technology, concluded that:…"/>
          <p:cNvSpPr txBox="1"/>
          <p:nvPr/>
        </p:nvSpPr>
        <p:spPr>
          <a:xfrm>
            <a:off x="124051" y="-38708"/>
            <a:ext cx="11931198" cy="702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500"/>
              </a:spcBef>
              <a:defRPr>
                <a:solidFill>
                  <a:srgbClr val="000000"/>
                </a:solidFill>
                <a:latin typeface="Times New Roman"/>
                <a:ea typeface="Times New Roman"/>
                <a:cs typeface="Times New Roman"/>
                <a:sym typeface="Times New Roman"/>
              </a:defRPr>
            </a:pPr>
          </a:p>
          <a:p>
            <a:pPr defTabSz="457200">
              <a:spcBef>
                <a:spcPts val="500"/>
              </a:spcBef>
              <a:defRPr b="0">
                <a:solidFill>
                  <a:srgbClr val="000000"/>
                </a:solidFill>
                <a:latin typeface="Times New Roman"/>
                <a:ea typeface="Times New Roman"/>
                <a:cs typeface="Times New Roman"/>
                <a:sym typeface="Times New Roman"/>
              </a:defRPr>
            </a:pPr>
          </a:p>
          <a:p>
            <a:pPr defTabSz="457200">
              <a:spcBef>
                <a:spcPts val="500"/>
              </a:spcBef>
              <a:defRPr>
                <a:solidFill>
                  <a:srgbClr val="000000"/>
                </a:solidFill>
                <a:latin typeface="Times New Roman"/>
                <a:ea typeface="Times New Roman"/>
                <a:cs typeface="Times New Roman"/>
                <a:sym typeface="Times New Roman"/>
              </a:defRPr>
            </a:pPr>
            <a:r>
              <a:rPr b="0"/>
              <a:t>In </a:t>
            </a:r>
            <a:r>
              <a:rPr b="0"/>
              <a:t>2018, Department of Commerce’s </a:t>
            </a:r>
            <a:r>
              <a:t>National Institute of Standards and Technology</a:t>
            </a:r>
            <a:r>
              <a:rPr b="0"/>
              <a:t>, concluded that: </a:t>
            </a:r>
            <a:endParaRPr b="0"/>
          </a:p>
          <a:p>
            <a:pPr marL="300789" indent="-300789">
              <a:buSzPct val="100000"/>
              <a:buChar char="•"/>
              <a:defRPr b="0">
                <a:solidFill>
                  <a:srgbClr val="000000"/>
                </a:solidFill>
              </a:defRPr>
            </a:pPr>
            <a:r>
              <a:t>Blockchain will reduce waste, improve contamination management and transparency.</a:t>
            </a:r>
          </a:p>
          <a:p>
            <a:pPr>
              <a:defRPr b="0">
                <a:solidFill>
                  <a:srgbClr val="000000"/>
                </a:solidFill>
              </a:defRPr>
            </a:pPr>
          </a:p>
          <a:p>
            <a:pPr marL="240631" indent="-240631">
              <a:buSzPct val="100000"/>
              <a:buChar char="•"/>
              <a:defRPr b="0">
                <a:solidFill>
                  <a:srgbClr val="000000"/>
                </a:solidFill>
              </a:defRPr>
            </a:pPr>
            <a:r>
              <a:t>Identify and remove recalled foods from its products list.</a:t>
            </a:r>
          </a:p>
          <a:p>
            <a:pPr>
              <a:defRPr b="0">
                <a:solidFill>
                  <a:srgbClr val="000000"/>
                </a:solidFill>
              </a:defRPr>
            </a:pPr>
          </a:p>
          <a:p>
            <a:pPr marL="240631" indent="-240631">
              <a:buSzPct val="100000"/>
              <a:buChar char="•"/>
              <a:defRPr b="0">
                <a:solidFill>
                  <a:srgbClr val="000000"/>
                </a:solidFill>
              </a:defRPr>
            </a:pPr>
            <a:r>
              <a:t>Verify any information about products and will be protected from hacking attacks and data alterations. </a:t>
            </a:r>
            <a:endParaRPr>
              <a:solidFill>
                <a:srgbClr val="666666"/>
              </a:solidFill>
            </a:endParaRPr>
          </a:p>
          <a:p>
            <a:pPr defTabSz="457200">
              <a:lnSpc>
                <a:spcPts val="4800"/>
              </a:lnSpc>
              <a:spcBef>
                <a:spcPts val="500"/>
              </a:spcBef>
              <a:defRPr>
                <a:solidFill>
                  <a:srgbClr val="232323"/>
                </a:solidFill>
                <a:latin typeface="Times"/>
                <a:ea typeface="Times"/>
                <a:cs typeface="Times"/>
                <a:sym typeface="Times"/>
              </a:defRPr>
            </a:pPr>
            <a:endParaRPr b="0">
              <a:solidFill>
                <a:srgbClr val="666666"/>
              </a:solidFill>
            </a:endParaRPr>
          </a:p>
          <a:p>
            <a:pPr defTabSz="457200">
              <a:lnSpc>
                <a:spcPts val="4800"/>
              </a:lnSpc>
              <a:spcBef>
                <a:spcPts val="500"/>
              </a:spcBef>
              <a:defRPr>
                <a:solidFill>
                  <a:srgbClr val="232323"/>
                </a:solidFill>
                <a:latin typeface="Times"/>
                <a:ea typeface="Times"/>
                <a:cs typeface="Times"/>
                <a:sym typeface="Times"/>
              </a:defRPr>
            </a:pPr>
            <a:endParaRPr b="0">
              <a:solidFill>
                <a:srgbClr val="666666"/>
              </a:solidFill>
            </a:endParaRPr>
          </a:p>
          <a:p>
            <a:pPr defTabSz="457200">
              <a:lnSpc>
                <a:spcPts val="4800"/>
              </a:lnSpc>
              <a:spcBef>
                <a:spcPts val="500"/>
              </a:spcBef>
              <a:defRPr>
                <a:solidFill>
                  <a:srgbClr val="232323"/>
                </a:solidFill>
                <a:latin typeface="Times"/>
                <a:ea typeface="Times"/>
                <a:cs typeface="Times"/>
                <a:sym typeface="Times"/>
              </a:defRPr>
            </a:pPr>
            <a:endParaRPr b="0">
              <a:solidFill>
                <a:srgbClr val="666666"/>
              </a:solidFill>
            </a:endParaRPr>
          </a:p>
          <a:p>
            <a:pPr defTabSz="457200">
              <a:lnSpc>
                <a:spcPts val="4800"/>
              </a:lnSpc>
              <a:spcBef>
                <a:spcPts val="500"/>
              </a:spcBef>
              <a:defRPr>
                <a:solidFill>
                  <a:srgbClr val="232323"/>
                </a:solidFill>
                <a:latin typeface="Times"/>
                <a:ea typeface="Times"/>
                <a:cs typeface="Times"/>
                <a:sym typeface="Times"/>
              </a:defRPr>
            </a:pPr>
            <a:endParaRPr b="0">
              <a:solidFill>
                <a:srgbClr val="666666"/>
              </a:solidFill>
            </a:endParaRPr>
          </a:p>
          <a:p>
            <a:pPr defTabSz="457200">
              <a:lnSpc>
                <a:spcPts val="4800"/>
              </a:lnSpc>
              <a:spcBef>
                <a:spcPts val="500"/>
              </a:spcBef>
              <a:defRPr>
                <a:solidFill>
                  <a:srgbClr val="232323"/>
                </a:solidFill>
                <a:latin typeface="Times"/>
                <a:ea typeface="Times"/>
                <a:cs typeface="Times"/>
                <a:sym typeface="Times"/>
              </a:defRPr>
            </a:pPr>
            <a:endParaRPr b="0">
              <a:solidFill>
                <a:srgbClr val="666666"/>
              </a:solidFill>
            </a:endParaRPr>
          </a:p>
          <a:p>
            <a:pPr defTabSz="457200">
              <a:lnSpc>
                <a:spcPts val="4800"/>
              </a:lnSpc>
              <a:spcBef>
                <a:spcPts val="500"/>
              </a:spcBef>
              <a:defRPr>
                <a:solidFill>
                  <a:srgbClr val="232323"/>
                </a:solidFill>
                <a:latin typeface="Times"/>
                <a:ea typeface="Times"/>
                <a:cs typeface="Times"/>
                <a:sym typeface="Times"/>
              </a:defRPr>
            </a:pPr>
            <a:r>
              <a:rPr b="0">
                <a:solidFill>
                  <a:srgbClr val="666666"/>
                </a:solidFill>
              </a:rPr>
              <a:t>                 </a:t>
            </a:r>
          </a:p>
        </p:txBody>
      </p:sp>
      <p:sp>
        <p:nvSpPr>
          <p:cNvPr id="190" name="https://csrc.nist.gov/CSRC/media/Publications/nistir/8202/draft/documents/nistir8202-draft.pdf"/>
          <p:cNvSpPr txBox="1"/>
          <p:nvPr/>
        </p:nvSpPr>
        <p:spPr>
          <a:xfrm>
            <a:off x="30208" y="5135877"/>
            <a:ext cx="11672620"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900"/>
            </a:lvl1pPr>
          </a:lstStyle>
          <a:p>
            <a:pPr/>
            <a:r>
              <a:t>https://csrc.nist.gov/CSRC/media/Publications/nistir/8202/draft/documents/nistir8202-draft.pdf</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Illinois Legislative Blockchain and Distributed Ledger Task Force Meeting Agenda (10-17-17)…"/>
          <p:cNvSpPr txBox="1"/>
          <p:nvPr/>
        </p:nvSpPr>
        <p:spPr>
          <a:xfrm>
            <a:off x="444201" y="2089492"/>
            <a:ext cx="9632224" cy="2698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0000"/>
                </a:solidFill>
              </a:defRPr>
            </a:pPr>
          </a:p>
          <a:p>
            <a:pPr marL="457200" indent="-317500" defTabSz="457200">
              <a:lnSpc>
                <a:spcPts val="4600"/>
              </a:lnSpc>
              <a:buClr>
                <a:srgbClr val="4C2C92"/>
              </a:buClr>
              <a:buSzPct val="100000"/>
              <a:buFont typeface="Helvetica Neue"/>
              <a:buChar char="•"/>
              <a:defRPr b="0">
                <a:solidFill>
                  <a:srgbClr val="4C2C92"/>
                </a:solidFill>
                <a:latin typeface="Helvetica Neue"/>
                <a:ea typeface="Helvetica Neue"/>
                <a:cs typeface="Helvetica Neue"/>
                <a:sym typeface="Helvetica Neue"/>
              </a:defRPr>
            </a:pPr>
            <a:r>
              <a:rPr u="sng">
                <a:solidFill>
                  <a:schemeClr val="accent1"/>
                </a:solidFill>
                <a:uFill>
                  <a:solidFill>
                    <a:schemeClr val="accent1"/>
                  </a:solidFill>
                </a:uFill>
                <a:hlinkClick r:id="rId2" invalidUrl="" action="" tgtFrame="" tooltip="" history="1" highlightClick="0" endSnd="0"/>
              </a:rPr>
              <a:t>Illinois Legislative Blockchain and Distributed Ledger Task Force Meeting Agenda (10-17-17)</a:t>
            </a:r>
            <a:br>
              <a:rPr>
                <a:solidFill>
                  <a:srgbClr val="333333"/>
                </a:solidFill>
              </a:rPr>
            </a:br>
            <a:endParaRPr>
              <a:solidFill>
                <a:srgbClr val="333333"/>
              </a:solidFill>
            </a:endParaRPr>
          </a:p>
          <a:p>
            <a:pPr marL="457200" indent="-317500" defTabSz="457200">
              <a:lnSpc>
                <a:spcPts val="4600"/>
              </a:lnSpc>
              <a:buClr>
                <a:srgbClr val="4C2C92"/>
              </a:buClr>
              <a:buSzPct val="100000"/>
              <a:buFont typeface="Helvetica Neue"/>
              <a:buChar char="•"/>
              <a:defRPr b="0">
                <a:solidFill>
                  <a:srgbClr val="4C2C92"/>
                </a:solidFill>
                <a:latin typeface="Helvetica Neue"/>
                <a:ea typeface="Helvetica Neue"/>
                <a:cs typeface="Helvetica Neue"/>
                <a:sym typeface="Helvetica Neue"/>
              </a:defRPr>
            </a:pPr>
            <a:r>
              <a:rPr u="sng">
                <a:solidFill>
                  <a:schemeClr val="accent1"/>
                </a:solidFill>
                <a:uFill>
                  <a:solidFill>
                    <a:schemeClr val="accent1"/>
                  </a:solidFill>
                </a:uFill>
                <a:hlinkClick r:id="rId3" invalidUrl="" action="" tgtFrame="" tooltip="" history="1" highlightClick="0" endSnd="0"/>
              </a:rPr>
              <a:t>Illinois Blockchain Task Force Final Report</a:t>
            </a:r>
            <a:r>
              <a:rPr>
                <a:solidFill>
                  <a:srgbClr val="333333"/>
                </a:solidFill>
              </a:rPr>
              <a:t> (02-05-18) </a:t>
            </a:r>
            <a:endParaRPr>
              <a:solidFill>
                <a:srgbClr val="333333"/>
              </a:solidFill>
            </a:endParaRPr>
          </a:p>
          <a:p>
            <a:pPr marL="457200" indent="-317500" defTabSz="457200">
              <a:lnSpc>
                <a:spcPts val="4600"/>
              </a:lnSpc>
              <a:buClr>
                <a:srgbClr val="4C2C92"/>
              </a:buClr>
              <a:buSzPct val="100000"/>
              <a:buFont typeface="Helvetica Neue"/>
              <a:buChar char="•"/>
              <a:defRPr b="0">
                <a:solidFill>
                  <a:srgbClr val="4C2C92"/>
                </a:solidFill>
                <a:latin typeface="Helvetica Neue"/>
                <a:ea typeface="Helvetica Neue"/>
                <a:cs typeface="Helvetica Neue"/>
                <a:sym typeface="Helvetica Neue"/>
              </a:defRPr>
            </a:pPr>
            <a:endParaRPr>
              <a:solidFill>
                <a:srgbClr val="333333"/>
              </a:solidFill>
            </a:endParaRPr>
          </a:p>
          <a:p>
            <a:pPr marL="457200" indent="-317500" defTabSz="457200">
              <a:lnSpc>
                <a:spcPts val="4600"/>
              </a:lnSpc>
              <a:buClr>
                <a:srgbClr val="4C2C92"/>
              </a:buClr>
              <a:buSzPct val="100000"/>
              <a:buFont typeface="Helvetica Neue"/>
              <a:buChar char="•"/>
              <a:defRPr b="0">
                <a:solidFill>
                  <a:srgbClr val="4C2C92"/>
                </a:solidFill>
                <a:latin typeface="Helvetica Neue"/>
                <a:ea typeface="Helvetica Neue"/>
                <a:cs typeface="Helvetica Neue"/>
                <a:sym typeface="Helvetica Neue"/>
              </a:defRPr>
            </a:pPr>
            <a:r>
              <a:rPr b="1" u="sng"/>
              <a:t>Task Force Members:</a:t>
            </a:r>
          </a:p>
        </p:txBody>
      </p:sp>
      <p:sp>
        <p:nvSpPr>
          <p:cNvPr id="193" name="State Of Illinois Government champions:…"/>
          <p:cNvSpPr txBox="1"/>
          <p:nvPr/>
        </p:nvSpPr>
        <p:spPr>
          <a:xfrm>
            <a:off x="544041" y="383375"/>
            <a:ext cx="10176318" cy="20728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defRPr>
            </a:pPr>
            <a:r>
              <a:t>     </a:t>
            </a:r>
            <a:r>
              <a:rPr b="1"/>
              <a:t>                    State Of Illinois Government champions:</a:t>
            </a:r>
            <a:endParaRPr b="1"/>
          </a:p>
          <a:p>
            <a:pPr>
              <a:defRPr b="0">
                <a:solidFill>
                  <a:srgbClr val="000000"/>
                </a:solidFill>
              </a:defRPr>
            </a:pPr>
            <a:endParaRPr b="1"/>
          </a:p>
          <a:p>
            <a:pPr marL="240631" indent="-240631">
              <a:buSzPct val="100000"/>
              <a:buChar char="•"/>
              <a:defRPr b="0">
                <a:solidFill>
                  <a:srgbClr val="000000"/>
                </a:solidFill>
              </a:defRPr>
            </a:pPr>
            <a:r>
              <a:t> </a:t>
            </a:r>
            <a:r>
              <a:rPr b="1">
                <a:latin typeface="Times New Roman"/>
                <a:ea typeface="Times New Roman"/>
                <a:cs typeface="Times New Roman"/>
                <a:sym typeface="Times New Roman"/>
                <a:hlinkClick r:id="rId4" invalidUrl="" action="" tgtFrame="" tooltip="" history="1" highlightClick="0" endSnd="0"/>
              </a:rPr>
              <a:t>The Illinois Blockchain Initiative </a:t>
            </a:r>
            <a:r>
              <a:rPr>
                <a:latin typeface="Times New Roman"/>
                <a:ea typeface="Times New Roman"/>
                <a:cs typeface="Times New Roman"/>
                <a:sym typeface="Times New Roman"/>
              </a:rPr>
              <a:t>is exploring blockchain’s impact on government, and is collaborative effort to position Illinois as a leader in blockchain innovation.</a:t>
            </a:r>
            <a:r>
              <a:t> </a:t>
            </a:r>
            <a:r>
              <a:rPr sz="1900"/>
              <a:t>https://illinoisblockchain.tech</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Government champions:…"/>
          <p:cNvSpPr txBox="1"/>
          <p:nvPr/>
        </p:nvSpPr>
        <p:spPr>
          <a:xfrm>
            <a:off x="370765" y="504308"/>
            <a:ext cx="11117745" cy="573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lnSpc>
                <a:spcPts val="4200"/>
              </a:lnSpc>
              <a:defRPr b="0">
                <a:solidFill>
                  <a:srgbClr val="000000"/>
                </a:solidFill>
                <a:latin typeface="Times"/>
                <a:ea typeface="Times"/>
                <a:cs typeface="Times"/>
                <a:sym typeface="Times"/>
              </a:defRPr>
            </a:pPr>
            <a:r>
              <a:t>                               </a:t>
            </a:r>
          </a:p>
          <a:p>
            <a:pPr defTabSz="457200">
              <a:lnSpc>
                <a:spcPts val="4200"/>
              </a:lnSpc>
              <a:defRPr b="0">
                <a:solidFill>
                  <a:srgbClr val="000000"/>
                </a:solidFill>
                <a:latin typeface="Times"/>
                <a:ea typeface="Times"/>
                <a:cs typeface="Times"/>
                <a:sym typeface="Times"/>
              </a:defRPr>
            </a:pPr>
            <a:r>
              <a:rPr b="1"/>
              <a:t>Government champions:</a:t>
            </a:r>
            <a:endParaRPr b="1"/>
          </a:p>
          <a:p>
            <a:pPr defTabSz="457200">
              <a:lnSpc>
                <a:spcPts val="4200"/>
              </a:lnSpc>
              <a:defRPr b="0">
                <a:solidFill>
                  <a:srgbClr val="000000"/>
                </a:solidFill>
                <a:latin typeface="Times"/>
                <a:ea typeface="Times"/>
                <a:cs typeface="Times"/>
                <a:sym typeface="Times"/>
              </a:defRPr>
            </a:pPr>
            <a:endParaRPr b="1"/>
          </a:p>
          <a:p>
            <a:pPr defTabSz="457200">
              <a:lnSpc>
                <a:spcPts val="4200"/>
              </a:lnSpc>
              <a:defRPr u="sng">
                <a:solidFill>
                  <a:srgbClr val="000000"/>
                </a:solidFill>
                <a:latin typeface="Times"/>
                <a:ea typeface="Times"/>
                <a:cs typeface="Times"/>
                <a:sym typeface="Times"/>
              </a:defRPr>
            </a:pPr>
            <a:r>
              <a:rPr>
                <a:solidFill>
                  <a:srgbClr val="090909"/>
                </a:solidFill>
                <a:uFill>
                  <a:solidFill>
                    <a:schemeClr val="accent1"/>
                  </a:solidFill>
                </a:uFill>
                <a:hlinkClick r:id="rId2" invalidUrl="" action="" tgtFrame="" tooltip="" history="1" highlightClick="0" endSnd="0"/>
              </a:rPr>
              <a:t>Blockchain</a:t>
            </a:r>
            <a:r>
              <a:t>  </a:t>
            </a:r>
            <a:r>
              <a:rPr>
                <a:solidFill>
                  <a:srgbClr val="090909"/>
                </a:solidFill>
                <a:uFill>
                  <a:solidFill>
                    <a:schemeClr val="accent1"/>
                  </a:solidFill>
                </a:uFill>
                <a:hlinkClick r:id="rId3" invalidUrl="" action="" tgtFrame="" tooltip="" history="1" highlightClick="0" endSnd="0"/>
              </a:rPr>
              <a:t>Entrepreneurship</a:t>
            </a:r>
            <a:r>
              <a:t> </a:t>
            </a:r>
            <a:r>
              <a:rPr>
                <a:solidFill>
                  <a:srgbClr val="090909"/>
                </a:solidFill>
                <a:uFill>
                  <a:solidFill>
                    <a:schemeClr val="accent1"/>
                  </a:solidFill>
                </a:uFill>
                <a:hlinkClick r:id="rId4" invalidUrl="" action="" tgtFrame="" tooltip="" history="1" highlightClick="0" endSnd="0"/>
              </a:rPr>
              <a:t>Incubator</a:t>
            </a:r>
            <a:r>
              <a:t> </a:t>
            </a:r>
            <a:r>
              <a:rPr u="none"/>
              <a:t> Task  Force Members:</a:t>
            </a:r>
            <a:endParaRPr u="none"/>
          </a:p>
          <a:p>
            <a:pPr defTabSz="457200">
              <a:lnSpc>
                <a:spcPts val="4200"/>
              </a:lnSpc>
              <a:defRPr u="sng">
                <a:solidFill>
                  <a:srgbClr val="000000"/>
                </a:solidFill>
                <a:latin typeface="Times"/>
                <a:ea typeface="Times"/>
                <a:cs typeface="Times"/>
                <a:sym typeface="Times"/>
              </a:defRPr>
            </a:pPr>
          </a:p>
          <a:p>
            <a:pPr defTabSz="457200">
              <a:lnSpc>
                <a:spcPts val="4200"/>
              </a:lnSpc>
              <a:defRPr b="0">
                <a:solidFill>
                  <a:srgbClr val="000000"/>
                </a:solidFill>
                <a:latin typeface="Times"/>
                <a:ea typeface="Times"/>
                <a:cs typeface="Times"/>
                <a:sym typeface="Times"/>
              </a:defRPr>
            </a:pPr>
            <a:r>
              <a:t>Co-Chairman: State Representative </a:t>
            </a:r>
            <a:r>
              <a:rPr b="1"/>
              <a:t>Michael J. Zalewski </a:t>
            </a:r>
            <a:r>
              <a:t>– 23st District </a:t>
            </a:r>
          </a:p>
          <a:p>
            <a:pPr defTabSz="457200">
              <a:lnSpc>
                <a:spcPts val="4200"/>
              </a:lnSpc>
              <a:defRPr b="0">
                <a:solidFill>
                  <a:srgbClr val="000000"/>
                </a:solidFill>
                <a:latin typeface="Times"/>
                <a:ea typeface="Times"/>
                <a:cs typeface="Times"/>
                <a:sym typeface="Times"/>
              </a:defRPr>
            </a:pPr>
            <a:r>
              <a:t>Co-Chairman: </a:t>
            </a:r>
            <a:r>
              <a:rPr b="1"/>
              <a:t>Ari Scharg </a:t>
            </a:r>
            <a:r>
              <a:t>– Edelson PC </a:t>
            </a:r>
          </a:p>
          <a:p>
            <a:pPr defTabSz="457200">
              <a:lnSpc>
                <a:spcPts val="4200"/>
              </a:lnSpc>
              <a:defRPr b="0">
                <a:solidFill>
                  <a:srgbClr val="000000"/>
                </a:solidFill>
                <a:latin typeface="Times"/>
                <a:ea typeface="Times"/>
                <a:cs typeface="Times"/>
                <a:sym typeface="Times"/>
              </a:defRPr>
            </a:pPr>
            <a:r>
              <a:t>State Representative </a:t>
            </a:r>
            <a:r>
              <a:rPr b="1"/>
              <a:t>Jaime M. Andradre Jr.</a:t>
            </a:r>
            <a:r>
              <a:t> – 40th District State Representative </a:t>
            </a:r>
          </a:p>
          <a:p>
            <a:pPr defTabSz="457200">
              <a:lnSpc>
                <a:spcPts val="4200"/>
              </a:lnSpc>
              <a:defRPr b="0">
                <a:solidFill>
                  <a:srgbClr val="000000"/>
                </a:solidFill>
                <a:latin typeface="Times"/>
                <a:ea typeface="Times"/>
                <a:cs typeface="Times"/>
                <a:sym typeface="Times"/>
              </a:defRPr>
            </a:pPr>
            <a:r>
              <a:rPr b="1"/>
              <a:t>Jennifer M. O’Rourke</a:t>
            </a:r>
            <a:r>
              <a:t> – Illinois Blockchain Business Liaison, Illinois Department of Commerce and Economic Opportunity at </a:t>
            </a:r>
            <a:r>
              <a:rPr u="sng">
                <a:solidFill>
                  <a:schemeClr val="accent1"/>
                </a:solidFill>
                <a:uFill>
                  <a:solidFill>
                    <a:schemeClr val="accent1"/>
                  </a:solidFill>
                </a:uFill>
                <a:hlinkClick r:id="rId5" invalidUrl="" action="" tgtFrame="" tooltip="" history="1" highlightClick="0" endSnd="0"/>
              </a:rPr>
              <a:t>jennifer.orourke@illinois.gov</a:t>
            </a:r>
            <a:r>
              <a:t>.</a:t>
            </a:r>
          </a:p>
          <a:p>
            <a:pPr>
              <a:defRPr b="0">
                <a:solidFill>
                  <a:srgbClr val="000000"/>
                </a:solidFill>
              </a:defRPr>
            </a:pPr>
            <a:r>
              <a:rPr b="1"/>
              <a:t>Cab Morris</a:t>
            </a:r>
            <a:r>
              <a:t> – Deputy Director of Strategy and Operational Performance Illinois Department of Financial and Professional Regulation at </a:t>
            </a:r>
            <a:r>
              <a:rPr u="sng">
                <a:solidFill>
                  <a:schemeClr val="accent1"/>
                </a:solidFill>
                <a:uFill>
                  <a:solidFill>
                    <a:schemeClr val="accent1"/>
                  </a:solidFill>
                </a:uFill>
                <a:hlinkClick r:id="rId6" invalidUrl="" action="" tgtFrame="" tooltip="" history="1" highlightClick="0" endSnd="0"/>
              </a:rPr>
              <a:t>richard.morris@illinois.gov</a:t>
            </a:r>
          </a:p>
          <a:p>
            <a:pPr defTabSz="457200">
              <a:lnSpc>
                <a:spcPts val="4200"/>
              </a:lnSpc>
              <a:defRPr b="0">
                <a:solidFill>
                  <a:srgbClr val="000000"/>
                </a:solidFill>
                <a:latin typeface="Times"/>
                <a:ea typeface="Times"/>
                <a:cs typeface="Times"/>
                <a:sym typeface="Times"/>
              </a:defRPr>
            </a:pPr>
          </a:p>
        </p:txBody>
      </p:sp>
      <p:sp>
        <p:nvSpPr>
          <p:cNvPr id="196" name="https://www2.illinois.gov/sites/doit/Strategy/Documents/BlockchainTaskForceFinalReport020518.pdf"/>
          <p:cNvSpPr txBox="1"/>
          <p:nvPr/>
        </p:nvSpPr>
        <p:spPr>
          <a:xfrm>
            <a:off x="376789" y="5342451"/>
            <a:ext cx="11720722"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a:r>
              <a:t>https://www2.illinois.gov/sites/doit/Strategy/Documents/BlockchainTaskForceFinalReport020518.pdf</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98" name="Table"/>
          <p:cNvGraphicFramePr/>
          <p:nvPr/>
        </p:nvGraphicFramePr>
        <p:xfrm>
          <a:off x="22899" y="-9488170"/>
          <a:ext cx="254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74700"/>
                <a:gridCol w="2250479"/>
              </a:tblGrid>
              <a:tr h="335309">
                <a:tc>
                  <a:txBody>
                    <a:bodyPr/>
                    <a:lstStyle/>
                    <a:p>
                      <a:pPr algn="l">
                        <a:defRPr sz="2400"/>
                      </a:pPr>
                    </a:p>
                  </a:txBody>
                  <a:tcPr marL="0" marR="0" marT="0" marB="0" anchor="t" anchorCtr="0" horzOverflow="overflow">
                    <a:lnT w="12700">
                      <a:solidFill>
                        <a:schemeClr val="accent1"/>
                      </a:solidFill>
                    </a:lnT>
                    <a:lnB w="12700">
                      <a:solidFill>
                        <a:schemeClr val="accent1"/>
                      </a:solidFill>
                    </a:lnB>
                    <a:blipFill rotWithShape="1">
                      <a:blip r:embed="rId2"/>
                      <a:srcRect l="0" t="0" r="0" b="0"/>
                      <a:stretch>
                        <a:fillRect/>
                      </a:stretch>
                    </a:blipFill>
                  </a:tcPr>
                </a:tc>
                <a:tc>
                  <a:txBody>
                    <a:bodyPr/>
                    <a:lstStyle/>
                    <a:p>
                      <a:pPr algn="l" defTabSz="457200">
                        <a:lnSpc>
                          <a:spcPts val="4900"/>
                        </a:lnSpc>
                        <a:spcBef>
                          <a:spcPts val="400"/>
                        </a:spcBef>
                        <a:defRPr b="1" sz="2100">
                          <a:solidFill>
                            <a:srgbClr val="000000">
                              <a:alpha val="84313"/>
                            </a:srgbClr>
                          </a:solidFill>
                        </a:defRPr>
                      </a:pPr>
                      <a:r>
                        <a:rPr u="sng">
                          <a:solidFill>
                            <a:schemeClr val="accent1"/>
                          </a:solidFill>
                          <a:uFill>
                            <a:solidFill>
                              <a:schemeClr val="accent1"/>
                            </a:solidFill>
                          </a:uFill>
                          <a:hlinkClick r:id="rId3" invalidUrl="" action="" tgtFrame="" tooltip="" history="1" highlightClick="0" endSnd="0"/>
                        </a:rPr>
                        <a:t>IL Blockchain Initiative</a:t>
                      </a:r>
                    </a:p>
                  </a:txBody>
                  <a:tcPr marL="190500" marR="0" marT="0" marB="0" anchor="ctr" anchorCtr="0" horzOverflow="overflow">
                    <a:lnT w="12700">
                      <a:solidFill>
                        <a:schemeClr val="accent1"/>
                      </a:solidFill>
                    </a:lnT>
                    <a:lnB w="12700">
                      <a:solidFill>
                        <a:schemeClr val="accent1"/>
                      </a:solidFill>
                    </a:lnB>
                  </a:tcPr>
                </a:tc>
              </a:tr>
            </a:tbl>
          </a:graphicData>
        </a:graphic>
      </p:graphicFrame>
      <p:graphicFrame>
        <p:nvGraphicFramePr>
          <p:cNvPr id="199" name="Table"/>
          <p:cNvGraphicFramePr/>
          <p:nvPr/>
        </p:nvGraphicFramePr>
        <p:xfrm>
          <a:off x="22899" y="-9488170"/>
          <a:ext cx="254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70000"/>
                <a:gridCol w="1270000"/>
              </a:tblGrid>
              <a:tr h="335309">
                <a:tc>
                  <a:txBody>
                    <a:bodyPr/>
                    <a:lstStyle/>
                    <a:p>
                      <a:pPr algn="l">
                        <a:defRPr sz="2400"/>
                      </a:pPr>
                    </a:p>
                  </a:txBody>
                  <a:tcPr marL="0" marR="0" marT="0" marB="0" anchor="t" anchorCtr="0" horzOverflow="overflow">
                    <a:lnT w="12700">
                      <a:solidFill>
                        <a:schemeClr val="accent1"/>
                      </a:solidFill>
                    </a:lnT>
                    <a:lnB w="12700">
                      <a:solidFill>
                        <a:schemeClr val="accent1"/>
                      </a:solidFill>
                    </a:lnB>
                  </a:tcPr>
                </a:tc>
                <a:tc>
                  <a:txBody>
                    <a:bodyPr/>
                    <a:lstStyle/>
                    <a:p>
                      <a:pPr algn="l">
                        <a:defRPr sz="2400"/>
                      </a:pPr>
                    </a:p>
                  </a:txBody>
                  <a:tcPr marL="0" marR="0" marT="0" marB="0" anchor="t" anchorCtr="0" horzOverflow="overflow">
                    <a:lnT w="12700">
                      <a:solidFill>
                        <a:schemeClr val="accent1"/>
                      </a:solidFill>
                    </a:lnT>
                    <a:lnB w="12700">
                      <a:solidFill>
                        <a:schemeClr val="accent1"/>
                      </a:solidFill>
                    </a:lnB>
                  </a:tcPr>
                </a:tc>
              </a:tr>
            </a:tbl>
          </a:graphicData>
        </a:graphic>
      </p:graphicFrame>
      <p:pic>
        <p:nvPicPr>
          <p:cNvPr id="200" name="1*6bj-pmTfzZlsLjTudDbiEg@2x.jpeg" descr="1*6bj-pmTfzZlsLjTudDbiEg@2x.jpeg"/>
          <p:cNvPicPr>
            <a:picLocks noChangeAspect="1"/>
          </p:cNvPicPr>
          <p:nvPr/>
        </p:nvPicPr>
        <p:blipFill>
          <a:blip r:embed="rId4">
            <a:extLst/>
          </a:blip>
          <a:stretch>
            <a:fillRect/>
          </a:stretch>
        </p:blipFill>
        <p:spPr>
          <a:xfrm>
            <a:off x="22899" y="-9488170"/>
            <a:ext cx="228601" cy="228601"/>
          </a:xfrm>
          <a:prstGeom prst="rect">
            <a:avLst/>
          </a:prstGeom>
          <a:ln w="12700">
            <a:miter lim="400000"/>
          </a:ln>
        </p:spPr>
      </p:pic>
      <p:pic>
        <p:nvPicPr>
          <p:cNvPr id="201" name="1*6bj-pmTfzZlsLjTudDbiEg@2x.jpeg" descr="1*6bj-pmTfzZlsLjTudDbiEg@2x.jpeg"/>
          <p:cNvPicPr>
            <a:picLocks noChangeAspect="1"/>
          </p:cNvPicPr>
          <p:nvPr/>
        </p:nvPicPr>
        <p:blipFill>
          <a:blip r:embed="rId4">
            <a:extLst/>
          </a:blip>
          <a:stretch>
            <a:fillRect/>
          </a:stretch>
        </p:blipFill>
        <p:spPr>
          <a:xfrm>
            <a:off x="22899" y="-9488170"/>
            <a:ext cx="228601" cy="228601"/>
          </a:xfrm>
          <a:prstGeom prst="rect">
            <a:avLst/>
          </a:prstGeom>
          <a:ln w="12700">
            <a:miter lim="400000"/>
          </a:ln>
        </p:spPr>
      </p:pic>
      <p:pic>
        <p:nvPicPr>
          <p:cNvPr id="202" name="1*tS4GZRNBk1prwlCarzSUYw.jpeg" descr="1*tS4GZRNBk1prwlCarzSUYw.jpeg"/>
          <p:cNvPicPr>
            <a:picLocks noChangeAspect="1"/>
          </p:cNvPicPr>
          <p:nvPr/>
        </p:nvPicPr>
        <p:blipFill>
          <a:blip r:embed="rId5">
            <a:extLst/>
          </a:blip>
          <a:stretch>
            <a:fillRect/>
          </a:stretch>
        </p:blipFill>
        <p:spPr>
          <a:xfrm>
            <a:off x="22899" y="-9488170"/>
            <a:ext cx="457201" cy="457201"/>
          </a:xfrm>
          <a:prstGeom prst="rect">
            <a:avLst/>
          </a:prstGeom>
          <a:ln w="12700">
            <a:miter lim="400000"/>
          </a:ln>
        </p:spPr>
      </p:pic>
      <p:pic>
        <p:nvPicPr>
          <p:cNvPr id="203" name="0*lI5-avJvcBbQDmA2.jpeg" descr="0*lI5-avJvcBbQDmA2.jpeg"/>
          <p:cNvPicPr>
            <a:picLocks noChangeAspect="1"/>
          </p:cNvPicPr>
          <p:nvPr/>
        </p:nvPicPr>
        <p:blipFill>
          <a:blip r:embed="rId6">
            <a:extLst/>
          </a:blip>
          <a:stretch>
            <a:fillRect/>
          </a:stretch>
        </p:blipFill>
        <p:spPr>
          <a:xfrm>
            <a:off x="22899" y="-9488170"/>
            <a:ext cx="457201" cy="457201"/>
          </a:xfrm>
          <a:prstGeom prst="rect">
            <a:avLst/>
          </a:prstGeom>
          <a:ln w="12700">
            <a:miter lim="400000"/>
          </a:ln>
        </p:spPr>
      </p:pic>
      <p:pic>
        <p:nvPicPr>
          <p:cNvPr id="204" name="0*lI5-avJvcBbQDmA2.jpeg" descr="0*lI5-avJvcBbQDmA2.jpeg"/>
          <p:cNvPicPr>
            <a:picLocks noChangeAspect="1"/>
          </p:cNvPicPr>
          <p:nvPr/>
        </p:nvPicPr>
        <p:blipFill>
          <a:blip r:embed="rId6">
            <a:extLst/>
          </a:blip>
          <a:stretch>
            <a:fillRect/>
          </a:stretch>
        </p:blipFill>
        <p:spPr>
          <a:xfrm>
            <a:off x="22899" y="-9488170"/>
            <a:ext cx="457201" cy="457201"/>
          </a:xfrm>
          <a:prstGeom prst="rect">
            <a:avLst/>
          </a:prstGeom>
          <a:ln w="12700">
            <a:miter lim="400000"/>
          </a:ln>
        </p:spPr>
      </p:pic>
      <p:pic>
        <p:nvPicPr>
          <p:cNvPr id="205" name="1*ZFLZaMstmnIBelHHC7HFLQ.png" descr="1*ZFLZaMstmnIBelHHC7HFLQ.png"/>
          <p:cNvPicPr>
            <a:picLocks noChangeAspect="1"/>
          </p:cNvPicPr>
          <p:nvPr/>
        </p:nvPicPr>
        <p:blipFill>
          <a:blip r:embed="rId7">
            <a:extLst/>
          </a:blip>
          <a:stretch>
            <a:fillRect/>
          </a:stretch>
        </p:blipFill>
        <p:spPr>
          <a:xfrm>
            <a:off x="22899" y="-9488170"/>
            <a:ext cx="9982201" cy="1739901"/>
          </a:xfrm>
          <a:prstGeom prst="rect">
            <a:avLst/>
          </a:prstGeom>
          <a:ln w="12700">
            <a:miter lim="400000"/>
          </a:ln>
        </p:spPr>
      </p:pic>
      <p:sp>
        <p:nvSpPr>
          <p:cNvPr id="206" name="Cab Morris, Deputy Director of Strategy and Operational Performance Illinois Department of Financial and Professional Regulation richard.morris@illinois.gov ,…"/>
          <p:cNvSpPr txBox="1"/>
          <p:nvPr/>
        </p:nvSpPr>
        <p:spPr>
          <a:xfrm>
            <a:off x="347846" y="189229"/>
            <a:ext cx="11483608" cy="576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defRPr>
            </a:pPr>
          </a:p>
          <a:p>
            <a:pPr>
              <a:defRPr b="0">
                <a:solidFill>
                  <a:srgbClr val="000000"/>
                </a:solidFill>
              </a:defRPr>
            </a:pPr>
            <a:r>
              <a:rPr b="1" u="sng"/>
              <a:t>Cab Morris,</a:t>
            </a:r>
            <a:r>
              <a:rPr b="1"/>
              <a:t> </a:t>
            </a:r>
            <a:r>
              <a:t>Deputy Director of Strategy and Operational Performance Illinois Department of Financial and Professional Regulation </a:t>
            </a:r>
            <a:r>
              <a:rPr u="sng">
                <a:solidFill>
                  <a:schemeClr val="accent1"/>
                </a:solidFill>
                <a:uFill>
                  <a:solidFill>
                    <a:schemeClr val="accent1"/>
                  </a:solidFill>
                </a:uFill>
                <a:hlinkClick r:id="rId8" invalidUrl="" action="" tgtFrame="" tooltip="" history="1" highlightClick="0" endSnd="0"/>
              </a:rPr>
              <a:t>richard.morris@illinois.gov</a:t>
            </a:r>
            <a:r>
              <a:t> , </a:t>
            </a:r>
          </a:p>
          <a:p>
            <a:pPr>
              <a:defRPr b="0">
                <a:solidFill>
                  <a:srgbClr val="000000"/>
                </a:solidFill>
              </a:defRPr>
            </a:pPr>
            <a:endParaRPr u="sng"/>
          </a:p>
          <a:p>
            <a:pPr>
              <a:defRPr b="0">
                <a:solidFill>
                  <a:srgbClr val="000000"/>
                </a:solidFill>
              </a:defRPr>
            </a:pPr>
            <a:r>
              <a:rPr b="1" u="sng"/>
              <a:t>Jennifer O’Rourke,</a:t>
            </a:r>
            <a:r>
              <a:rPr b="1"/>
              <a:t> </a:t>
            </a:r>
            <a:r>
              <a:t>Illinois Blockchain Business Liaison, Illinois Department of Commerce and Economic Opportunity at </a:t>
            </a:r>
            <a:r>
              <a:rPr>
                <a:hlinkClick r:id="rId9" invalidUrl="" action="" tgtFrame="" tooltip="" history="1" highlightClick="0" endSnd="0"/>
              </a:rPr>
              <a:t>jennifer.orourke@illinois.gov</a:t>
            </a:r>
            <a:r>
              <a:t>., </a:t>
            </a:r>
          </a:p>
          <a:p>
            <a:pPr>
              <a:defRPr b="0">
                <a:solidFill>
                  <a:srgbClr val="000000"/>
                </a:solidFill>
              </a:defRPr>
            </a:pPr>
          </a:p>
          <a:p>
            <a:pPr>
              <a:defRPr b="0">
                <a:solidFill>
                  <a:srgbClr val="000000"/>
                </a:solidFill>
              </a:defRPr>
            </a:pPr>
            <a:r>
              <a:rPr b="1" u="sng"/>
              <a:t>John Mirkovic ,</a:t>
            </a:r>
            <a:r>
              <a:t>Cook County Recorder of Deeds, </a:t>
            </a:r>
          </a:p>
          <a:p>
            <a:pPr>
              <a:defRPr b="0">
                <a:solidFill>
                  <a:srgbClr val="000000"/>
                </a:solidFill>
              </a:defRPr>
            </a:pPr>
          </a:p>
          <a:p>
            <a:pPr>
              <a:defRPr b="0">
                <a:solidFill>
                  <a:srgbClr val="000000"/>
                </a:solidFill>
              </a:defRPr>
            </a:pPr>
            <a:r>
              <a:rPr b="1" u="sng"/>
              <a:t>Carie Cycholl</a:t>
            </a:r>
            <a:r>
              <a:t> – Illinois Department of Innovation and Technology.</a:t>
            </a:r>
          </a:p>
          <a:p>
            <a:pPr>
              <a:defRPr b="0">
                <a:solidFill>
                  <a:srgbClr val="000000"/>
                </a:solidFill>
              </a:defRPr>
            </a:pPr>
            <a:r>
              <a:t>	</a:t>
            </a:r>
          </a:p>
          <a:p>
            <a:pPr>
              <a:defRPr b="0" i="1">
                <a:solidFill>
                  <a:srgbClr val="000000"/>
                </a:solidFill>
              </a:defRPr>
            </a:pPr>
            <a:r>
              <a:rPr u="sng">
                <a:solidFill>
                  <a:srgbClr val="090909"/>
                </a:solidFill>
                <a:uFill>
                  <a:solidFill>
                    <a:schemeClr val="accent1"/>
                  </a:solidFill>
                </a:uFill>
                <a:hlinkClick r:id="rId10" invalidUrl="" action="" tgtFrame="" tooltip="" history="1" highlightClick="0" endSnd="0"/>
              </a:rPr>
              <a:t>Blockchain</a:t>
            </a:r>
            <a:r>
              <a:rPr u="sng">
                <a:solidFill>
                  <a:srgbClr val="090909"/>
                </a:solidFill>
                <a:uFill>
                  <a:solidFill>
                    <a:schemeClr val="accent1"/>
                  </a:solidFill>
                </a:uFill>
                <a:hlinkClick r:id="rId11" invalidUrl="" action="" tgtFrame="" tooltip="" history="1" highlightClick="0" endSnd="0"/>
              </a:rPr>
              <a:t>Entrepreneurship</a:t>
            </a:r>
            <a:r>
              <a:rPr u="sng">
                <a:solidFill>
                  <a:srgbClr val="090909"/>
                </a:solidFill>
                <a:uFill>
                  <a:solidFill>
                    <a:schemeClr val="accent1"/>
                  </a:solidFill>
                </a:uFill>
                <a:hlinkClick r:id="rId12" invalidUrl="" action="" tgtFrame="" tooltip="" history="1" highlightClick="0" endSnd="0"/>
              </a:rPr>
              <a:t>Government</a:t>
            </a:r>
            <a:r>
              <a:rPr u="sng">
                <a:solidFill>
                  <a:srgbClr val="090909"/>
                </a:solidFill>
                <a:uFill>
                  <a:solidFill>
                    <a:schemeClr val="accent1"/>
                  </a:solidFill>
                </a:uFill>
                <a:hlinkClick r:id="rId13" invalidUrl="" action="" tgtFrame="" tooltip="" history="1" highlightClick="0" endSnd="0"/>
              </a:rPr>
              <a:t>Incubator</a:t>
            </a:r>
            <a:r>
              <a:rPr u="sng">
                <a:solidFill>
                  <a:srgbClr val="090909"/>
                </a:solidFill>
                <a:uFill>
                  <a:solidFill>
                    <a:schemeClr val="accent1"/>
                  </a:solidFill>
                </a:uFill>
                <a:hlinkClick r:id="rId14" invalidUrl="" action="" tgtFrame="" tooltip="" history="1" highlightClick="0" endSnd="0"/>
              </a:rPr>
              <a:t>News</a:t>
            </a:r>
          </a:p>
          <a:p>
            <a:pPr algn="ctr" defTabSz="457200">
              <a:lnSpc>
                <a:spcPts val="3700"/>
              </a:lnSpc>
              <a:defRPr b="0" sz="1600">
                <a:solidFill>
                  <a:srgbClr val="090909"/>
                </a:solidFill>
                <a:latin typeface="Helvetica"/>
                <a:ea typeface="Helvetica"/>
                <a:cs typeface="Helvetica"/>
                <a:sym typeface="Helvetica"/>
              </a:defRPr>
            </a:pPr>
            <a:r>
              <a:t>	</a:t>
            </a:r>
          </a:p>
          <a:p>
            <a:pPr defTabSz="457200">
              <a:lnSpc>
                <a:spcPts val="4200"/>
              </a:lnSpc>
              <a:defRPr b="0" sz="1800">
                <a:solidFill>
                  <a:srgbClr val="000000">
                    <a:alpha val="84313"/>
                  </a:srgbClr>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In light of numerous recent food recalls, the importance of being able to trace…"/>
          <p:cNvSpPr txBox="1"/>
          <p:nvPr/>
        </p:nvSpPr>
        <p:spPr>
          <a:xfrm>
            <a:off x="73798" y="579740"/>
            <a:ext cx="12031703" cy="1442086"/>
          </a:xfrm>
          <a:prstGeom prst="rect">
            <a:avLst/>
          </a:prstGeom>
          <a:solidFill>
            <a:schemeClr val="accent3"/>
          </a:solidFill>
          <a:ln w="17145">
            <a:solidFill>
              <a:srgbClr val="F9F9F9">
                <a:alpha val="50000"/>
              </a:srgbClr>
            </a:solidFill>
          </a:ln>
          <a:extLst>
            <a:ext uri="{C572A759-6A51-4108-AA02-DFA0A04FC94B}">
              <ma14:wrappingTextBoxFlag xmlns:ma14="http://schemas.microsoft.com/office/mac/drawingml/2011/main" val="1"/>
            </a:ext>
          </a:extLst>
        </p:spPr>
        <p:txBody>
          <a:bodyPr wrap="none" lIns="45719" rIns="45719">
            <a:spAutoFit/>
          </a:bodyPr>
          <a:lstStyle/>
          <a:p>
            <a:pPr>
              <a:defRPr b="0" sz="2700">
                <a:solidFill>
                  <a:srgbClr val="170717"/>
                </a:solidFill>
              </a:defRPr>
            </a:pPr>
            <a:r>
              <a:t> In light of numerous recent food recalls, the importance of being able to trace </a:t>
            </a:r>
          </a:p>
          <a:p>
            <a:pPr>
              <a:defRPr b="0" sz="2700">
                <a:solidFill>
                  <a:srgbClr val="170717"/>
                </a:solidFill>
              </a:defRPr>
            </a:pPr>
            <a:r>
              <a:t>the source of food from farm and factory to table is crucial, </a:t>
            </a:r>
          </a:p>
          <a:p>
            <a:pPr>
              <a:defRPr b="0" sz="2700">
                <a:solidFill>
                  <a:srgbClr val="170717"/>
                </a:solidFill>
              </a:defRPr>
            </a:pPr>
            <a:r>
              <a:t>and Blockchain technology is a logical  way to </a:t>
            </a:r>
            <a:r>
              <a:t>support</a:t>
            </a:r>
            <a:r>
              <a:t> this traceability.</a:t>
            </a:r>
          </a:p>
        </p:txBody>
      </p:sp>
      <p:sp>
        <p:nvSpPr>
          <p:cNvPr id="148" name="A 2015 study at Ohio State University, estimated the annual cost of…"/>
          <p:cNvSpPr txBox="1"/>
          <p:nvPr/>
        </p:nvSpPr>
        <p:spPr>
          <a:xfrm>
            <a:off x="1460594" y="3943696"/>
            <a:ext cx="10521551" cy="2120266"/>
          </a:xfrm>
          <a:prstGeom prst="rect">
            <a:avLst/>
          </a:prstGeom>
          <a:solidFill>
            <a:srgbClr val="83112A"/>
          </a:solidFill>
          <a:ln>
            <a:solidFill>
              <a:schemeClr val="accent5"/>
            </a:solidFill>
          </a:ln>
          <a:extLst>
            <a:ext uri="{C572A759-6A51-4108-AA02-DFA0A04FC94B}">
              <ma14:wrappingTextBoxFlag xmlns:ma14="http://schemas.microsoft.com/office/mac/drawingml/2011/main" val="1"/>
            </a:ext>
          </a:extLst>
        </p:spPr>
        <p:txBody>
          <a:bodyPr wrap="none" lIns="45719" rIns="45719">
            <a:spAutoFit/>
          </a:bodyPr>
          <a:lstStyle/>
          <a:p>
            <a:pPr>
              <a:defRPr b="0" sz="2700">
                <a:solidFill>
                  <a:srgbClr val="170717"/>
                </a:solidFill>
              </a:defRPr>
            </a:pPr>
            <a:r>
              <a:t>A 2015 study at Ohio State University, estimated the annual cost of </a:t>
            </a:r>
          </a:p>
          <a:p>
            <a:pPr>
              <a:defRPr b="0" sz="2700">
                <a:solidFill>
                  <a:srgbClr val="170717"/>
                </a:solidFill>
              </a:defRPr>
            </a:pPr>
            <a:r>
              <a:t>medical treatment, lost productivity, and illness-related mortality at </a:t>
            </a:r>
          </a:p>
          <a:p>
            <a:pPr>
              <a:defRPr b="0" sz="2700">
                <a:solidFill>
                  <a:srgbClr val="170717"/>
                </a:solidFill>
              </a:defRPr>
            </a:pPr>
            <a:r>
              <a:t>                                                    $55.5 billion.</a:t>
            </a:r>
          </a:p>
          <a:p>
            <a:pPr>
              <a:defRPr b="0" sz="2700">
                <a:solidFill>
                  <a:srgbClr val="170717"/>
                </a:solidFill>
              </a:defRPr>
            </a:pPr>
            <a:r>
              <a:t> </a:t>
            </a:r>
            <a:r>
              <a:rPr sz="1500"/>
              <a:t>Asociate professor at Ohio State University, Robert Scharff</a:t>
            </a:r>
            <a:endParaRPr sz="1500"/>
          </a:p>
        </p:txBody>
      </p:sp>
      <p:sp>
        <p:nvSpPr>
          <p:cNvPr id="149" name="Last summer, Cargill Meat issued a recall of 132,606 pounds of ground beef due to a deadly e. coli outbreak, which caused 18 cases of illness, including one death."/>
          <p:cNvSpPr txBox="1"/>
          <p:nvPr/>
        </p:nvSpPr>
        <p:spPr>
          <a:xfrm>
            <a:off x="252590" y="2527148"/>
            <a:ext cx="11781127" cy="915036"/>
          </a:xfrm>
          <a:prstGeom prst="rect">
            <a:avLst/>
          </a:prstGeom>
          <a:solidFill>
            <a:schemeClr val="accent2"/>
          </a:solidFill>
          <a:ln w="10795">
            <a:solidFill>
              <a:srgbClr val="B88220"/>
            </a:solidFill>
          </a:ln>
          <a:extLst>
            <a:ext uri="{C572A759-6A51-4108-AA02-DFA0A04FC94B}">
              <ma14:wrappingTextBoxFlag xmlns:ma14="http://schemas.microsoft.com/office/mac/drawingml/2011/main" val="1"/>
            </a:ext>
          </a:extLst>
        </p:spPr>
        <p:txBody>
          <a:bodyPr wrap="none" lIns="45719" rIns="45719">
            <a:spAutoFit/>
          </a:bodyPr>
          <a:lstStyle/>
          <a:p>
            <a:pPr/>
            <a:r>
              <a:t>Last summer, Cargill Meat issued a recall of 132,606 pounds of ground beef due to a deadly e. coli outbreak, which caused 18 cases of illness, including one death</a:t>
            </a:r>
            <a:r>
              <a:t>. </a:t>
            </a:r>
          </a:p>
        </p:txBody>
      </p:sp>
    </p:spTree>
  </p:cSld>
  <p:clrMapOvr>
    <a:masterClrMapping/>
  </p:clrMapOvr>
  <mc:AlternateContent xmlns:mc="http://schemas.openxmlformats.org/markup-compatibility/2006">
    <mc:Choice xmlns:p14="http://schemas.microsoft.com/office/powerpoint/2010/main" Requires="p14">
      <p:transition spd="slow" advClick="1" p14:dur="300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Michael Wons – Illinois Department of Innovation and Technology…"/>
          <p:cNvSpPr txBox="1"/>
          <p:nvPr/>
        </p:nvSpPr>
        <p:spPr>
          <a:xfrm>
            <a:off x="148798" y="741680"/>
            <a:ext cx="11881704" cy="537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defRPr>
            </a:pPr>
            <a:r>
              <a:rPr b="1"/>
              <a:t>Michael Wons</a:t>
            </a:r>
            <a:r>
              <a:t> – Illinois Department of Innovation and Technology</a:t>
            </a:r>
          </a:p>
          <a:p>
            <a:pPr>
              <a:defRPr b="0">
                <a:solidFill>
                  <a:srgbClr val="000000"/>
                </a:solidFill>
              </a:defRPr>
            </a:pPr>
            <a:r>
              <a:rPr b="1"/>
              <a:t>Bryan A. Schneider</a:t>
            </a:r>
            <a:r>
              <a:t> – Illinois Department of Financial and Professional Regulation </a:t>
            </a:r>
            <a:r>
              <a:rPr b="1"/>
              <a:t>Fred Moore</a:t>
            </a:r>
            <a:r>
              <a:t> – Illinois Department of Insurance </a:t>
            </a:r>
          </a:p>
          <a:p>
            <a:pPr>
              <a:defRPr b="0">
                <a:solidFill>
                  <a:srgbClr val="000000"/>
                </a:solidFill>
              </a:defRPr>
            </a:pPr>
            <a:r>
              <a:rPr b="1"/>
              <a:t>Mike Standley</a:t>
            </a:r>
            <a:r>
              <a:t> – Illinois Secretary of State </a:t>
            </a:r>
          </a:p>
          <a:p>
            <a:pPr>
              <a:defRPr b="0">
                <a:solidFill>
                  <a:srgbClr val="000000"/>
                </a:solidFill>
              </a:defRPr>
            </a:pPr>
            <a:r>
              <a:rPr b="1"/>
              <a:t>John Mirkovic</a:t>
            </a:r>
            <a:r>
              <a:t> – Cook County Recorder of Deeds</a:t>
            </a:r>
          </a:p>
          <a:p>
            <a:pPr>
              <a:defRPr b="0">
                <a:solidFill>
                  <a:srgbClr val="000000"/>
                </a:solidFill>
              </a:defRPr>
            </a:pPr>
            <a:r>
              <a:rPr b="1"/>
              <a:t>Kevin McDermott</a:t>
            </a:r>
            <a:r>
              <a:t> – Cook County Clerk’s Office </a:t>
            </a:r>
          </a:p>
          <a:p>
            <a:pPr>
              <a:defRPr b="0">
                <a:solidFill>
                  <a:srgbClr val="000000"/>
                </a:solidFill>
              </a:defRPr>
            </a:pPr>
            <a:r>
              <a:rPr b="1"/>
              <a:t>Shamlan Siddiqi </a:t>
            </a:r>
            <a:r>
              <a:t>– NTT Data </a:t>
            </a:r>
          </a:p>
          <a:p>
            <a:pPr>
              <a:defRPr b="0">
                <a:solidFill>
                  <a:srgbClr val="000000"/>
                </a:solidFill>
              </a:defRPr>
            </a:pPr>
            <a:r>
              <a:rPr b="1"/>
              <a:t>Manuel Flores </a:t>
            </a:r>
            <a:r>
              <a:t>– Glass Mountain Capital, LLC</a:t>
            </a:r>
          </a:p>
          <a:p>
            <a:pPr>
              <a:defRPr b="0">
                <a:solidFill>
                  <a:srgbClr val="000000"/>
                </a:solidFill>
              </a:defRPr>
            </a:pPr>
            <a:r>
              <a:rPr b="1"/>
              <a:t>John Karantonis</a:t>
            </a:r>
            <a:r>
              <a:t> – </a:t>
            </a:r>
            <a:r>
              <a:rPr u="sng">
                <a:solidFill>
                  <a:schemeClr val="accent1"/>
                </a:solidFill>
                <a:uFill>
                  <a:solidFill>
                    <a:schemeClr val="accent1"/>
                  </a:solidFill>
                </a:uFill>
                <a:hlinkClick r:id="rId2" invalidUrl="" action="" tgtFrame="" tooltip="" history="1" highlightClick="0" endSnd="0"/>
              </a:rPr>
              <a:t>geopay.me</a:t>
            </a:r>
          </a:p>
          <a:p>
            <a:pPr>
              <a:defRPr b="0">
                <a:solidFill>
                  <a:srgbClr val="000000"/>
                </a:solidFill>
              </a:defRPr>
            </a:pPr>
            <a:r>
              <a:rPr b="1"/>
              <a:t>Tom Rooney</a:t>
            </a:r>
            <a:r>
              <a:t> – 27th District State Senator </a:t>
            </a:r>
          </a:p>
          <a:p>
            <a:pPr>
              <a:defRPr b="0">
                <a:solidFill>
                  <a:srgbClr val="000000"/>
                </a:solidFill>
              </a:defRPr>
            </a:pPr>
            <a:r>
              <a:rPr b="1"/>
              <a:t>John F. Curran</a:t>
            </a:r>
            <a:r>
              <a:t> – 41st District </a:t>
            </a:r>
          </a:p>
          <a:p>
            <a:pPr>
              <a:defRPr b="0">
                <a:solidFill>
                  <a:srgbClr val="000000"/>
                </a:solidFill>
              </a:defRPr>
            </a:pPr>
            <a:r>
              <a:rPr b="1"/>
              <a:t>Keith R. Wheeler</a:t>
            </a:r>
            <a:r>
              <a:t> – 50th District State Senator</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Blockchain initiatives in Illinois:…"/>
          <p:cNvSpPr txBox="1"/>
          <p:nvPr/>
        </p:nvSpPr>
        <p:spPr>
          <a:xfrm>
            <a:off x="324762" y="631531"/>
            <a:ext cx="11529776" cy="50960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0000"/>
                </a:solidFill>
                <a:latin typeface="Times New Roman"/>
                <a:ea typeface="Times New Roman"/>
                <a:cs typeface="Times New Roman"/>
                <a:sym typeface="Times New Roman"/>
              </a:defRPr>
            </a:pPr>
            <a:r>
              <a:t>Blockchain initiatives in Illinois:</a:t>
            </a:r>
          </a:p>
          <a:p>
            <a:pPr>
              <a:defRPr>
                <a:solidFill>
                  <a:srgbClr val="000000"/>
                </a:solidFill>
                <a:latin typeface="Times New Roman"/>
                <a:ea typeface="Times New Roman"/>
                <a:cs typeface="Times New Roman"/>
                <a:sym typeface="Times New Roman"/>
              </a:defRPr>
            </a:pPr>
            <a:endParaRPr>
              <a:solidFill>
                <a:srgbClr val="0A0A0A"/>
              </a:solidFill>
            </a:endParaRPr>
          </a:p>
          <a:p>
            <a:pPr marL="240631" indent="-240631">
              <a:buSzPct val="100000"/>
              <a:buChar char="•"/>
              <a:defRPr b="0">
                <a:solidFill>
                  <a:srgbClr val="000000"/>
                </a:solidFill>
                <a:latin typeface="Times New Roman"/>
                <a:ea typeface="Times New Roman"/>
                <a:cs typeface="Times New Roman"/>
                <a:sym typeface="Times New Roman"/>
              </a:defRPr>
            </a:pPr>
            <a:r>
              <a:t>The Blockchain Initiative </a:t>
            </a:r>
            <a:r>
              <a:rPr b="1" u="sng">
                <a:hlinkClick r:id="rId2" invalidUrl="" action="" tgtFrame="" tooltip="" history="1" highlightClick="0" endSnd="0"/>
              </a:rPr>
              <a:t>Illinois Partners with Evernym to Launch Birth Registration Pilot</a:t>
            </a:r>
            <a:r>
              <a:rPr b="1"/>
              <a:t> </a:t>
            </a:r>
            <a:r>
              <a:t>to provide secure digital identity solutions for Illinois citizens during the birth registration process.</a:t>
            </a:r>
          </a:p>
          <a:p>
            <a:pPr>
              <a:defRPr b="0" sz="1800">
                <a:solidFill>
                  <a:srgbClr val="000000"/>
                </a:solidFill>
                <a:latin typeface="Times New Roman"/>
                <a:ea typeface="Times New Roman"/>
                <a:cs typeface="Times New Roman"/>
                <a:sym typeface="Times New Roman"/>
              </a:defRPr>
            </a:pPr>
            <a:r>
              <a:t>Evernym was founded in 2013, develops software solutions that leverage distributed ledgers to provide every individual, organization and connected device with secure and irrevocable identity. </a:t>
            </a:r>
            <a:r>
              <a:rPr>
                <a:solidFill>
                  <a:schemeClr val="accent1"/>
                </a:solidFill>
                <a:uFill>
                  <a:solidFill>
                    <a:schemeClr val="accent1"/>
                  </a:solidFill>
                </a:uFill>
                <a:hlinkClick r:id="rId3" invalidUrl="" action="" tgtFrame="" tooltip="" history="1" highlightClick="0" endSnd="0"/>
              </a:rPr>
              <a:t>Evernym</a:t>
            </a:r>
            <a:r>
              <a:t> - self-sovereign identity solutions  </a:t>
            </a:r>
            <a:r>
              <a:rPr>
                <a:solidFill>
                  <a:schemeClr val="accent1"/>
                </a:solidFill>
                <a:uFill>
                  <a:solidFill>
                    <a:schemeClr val="accent1"/>
                  </a:solidFill>
                </a:uFill>
                <a:hlinkClick r:id="rId3" invalidUrl="" action="" tgtFrame="" tooltip="" history="1" highlightClick="0" endSnd="0"/>
              </a:rPr>
              <a:t>evernym.com</a:t>
            </a:r>
            <a:r>
              <a:t>.</a:t>
            </a:r>
          </a:p>
          <a:p>
            <a:pPr>
              <a:defRPr b="0" sz="1600">
                <a:solidFill>
                  <a:srgbClr val="000000"/>
                </a:solidFill>
                <a:latin typeface="Times New Roman"/>
                <a:ea typeface="Times New Roman"/>
                <a:cs typeface="Times New Roman"/>
                <a:sym typeface="Times New Roman"/>
              </a:defRPr>
            </a:pPr>
            <a:r>
              <a:rPr u="sng">
                <a:solidFill>
                  <a:schemeClr val="accent1"/>
                </a:solidFill>
                <a:uFill>
                  <a:solidFill>
                    <a:schemeClr val="accent1"/>
                  </a:solidFill>
                </a:uFill>
                <a:hlinkClick r:id="rId4" invalidUrl="" action="" tgtFrame="" tooltip="" history="1" highlightClick="0" endSnd="0"/>
              </a:rPr>
              <a:t>https://illinoisblockchain.tech/illinois-partners-with-evernym-to-launch-birth-registration-pilot-f2668664f67c</a:t>
            </a:r>
            <a:endParaRPr sz="2000"/>
          </a:p>
          <a:p>
            <a:pPr>
              <a:defRPr b="0">
                <a:solidFill>
                  <a:srgbClr val="000000"/>
                </a:solidFill>
                <a:latin typeface="Times New Roman"/>
                <a:ea typeface="Times New Roman"/>
                <a:cs typeface="Times New Roman"/>
                <a:sym typeface="Times New Roman"/>
              </a:defRPr>
            </a:pPr>
            <a:endParaRPr sz="2000"/>
          </a:p>
          <a:p>
            <a:pPr marL="240631" indent="-240631">
              <a:buSzPct val="100000"/>
              <a:buChar char="•"/>
              <a:defRPr>
                <a:solidFill>
                  <a:srgbClr val="000000"/>
                </a:solidFill>
                <a:latin typeface="Times New Roman"/>
                <a:ea typeface="Times New Roman"/>
                <a:cs typeface="Times New Roman"/>
                <a:sym typeface="Times New Roman"/>
              </a:defRPr>
            </a:pPr>
            <a:r>
              <a:t> </a:t>
            </a:r>
            <a:r>
              <a:rPr u="sng">
                <a:hlinkClick r:id="rId5" invalidUrl="" action="" tgtFrame="" tooltip="" history="1" highlightClick="0" endSnd="0"/>
              </a:rPr>
              <a:t>Blockchain Cook County — Distributed Ledgers for Land Records </a:t>
            </a:r>
          </a:p>
          <a:p>
            <a:pPr>
              <a:defRPr b="0">
                <a:solidFill>
                  <a:srgbClr val="000000"/>
                </a:solidFill>
                <a:latin typeface="Times New Roman"/>
                <a:ea typeface="Times New Roman"/>
                <a:cs typeface="Times New Roman"/>
                <a:sym typeface="Times New Roman"/>
              </a:defRPr>
            </a:pPr>
          </a:p>
          <a:p>
            <a:pPr marL="240631" indent="-240631">
              <a:buSzPct val="100000"/>
              <a:buChar char="•"/>
              <a:defRPr u="sng">
                <a:solidFill>
                  <a:srgbClr val="000000"/>
                </a:solidFill>
                <a:latin typeface="Times New Roman"/>
                <a:ea typeface="Times New Roman"/>
                <a:cs typeface="Times New Roman"/>
                <a:sym typeface="Times New Roman"/>
              </a:defRPr>
            </a:pPr>
            <a:r>
              <a:t> </a:t>
            </a:r>
            <a:r>
              <a:rPr>
                <a:hlinkClick r:id="rId6" invalidUrl="" action="" tgtFrame="" tooltip="" history="1" highlightClick="0" endSnd="0"/>
              </a:rPr>
              <a:t>Blockchain’s Transformational Potential for Medicaid </a:t>
            </a:r>
          </a:p>
          <a:p>
            <a:pPr>
              <a:defRPr b="0" u="sng">
                <a:solidFill>
                  <a:srgbClr val="000000"/>
                </a:solidFill>
                <a:latin typeface="Times New Roman"/>
                <a:ea typeface="Times New Roman"/>
                <a:cs typeface="Times New Roman"/>
                <a:sym typeface="Times New Roman"/>
              </a:defRPr>
            </a:pPr>
          </a:p>
          <a:p>
            <a:pPr>
              <a:defRPr b="0" sz="1900">
                <a:solidFill>
                  <a:srgbClr val="000000"/>
                </a:solidFill>
                <a:latin typeface="Times New Roman"/>
                <a:ea typeface="Times New Roman"/>
                <a:cs typeface="Times New Roman"/>
                <a:sym typeface="Times New Roman"/>
              </a:defRPr>
            </a:pPr>
            <a:r>
              <a:t>State of Illinois: Leslie Strain;  312.597.3699; </a:t>
            </a:r>
            <a:r>
              <a:rPr>
                <a:solidFill>
                  <a:schemeClr val="accent1"/>
                </a:solidFill>
                <a:uFill>
                  <a:solidFill>
                    <a:schemeClr val="accent1"/>
                  </a:solidFill>
                </a:uFill>
                <a:hlinkClick r:id="rId7" invalidUrl="" action="" tgtFrame="" tooltip="" history="1" highlightClick="0" endSnd="0"/>
              </a:rPr>
              <a:t>leslie.strain@illinois.gov</a:t>
            </a:r>
          </a:p>
          <a:p>
            <a:pPr>
              <a:defRPr b="0" sz="1900">
                <a:solidFill>
                  <a:srgbClr val="000000"/>
                </a:solidFill>
                <a:latin typeface="Times New Roman"/>
                <a:ea typeface="Times New Roman"/>
                <a:cs typeface="Times New Roman"/>
                <a:sym typeface="Times New Roman"/>
              </a:defRPr>
            </a:pPr>
            <a:r>
              <a:rPr sz="2200">
                <a:solidFill>
                  <a:srgbClr val="0A0A0A"/>
                </a:solidFill>
              </a:rPr>
              <a:t>h</a:t>
            </a:r>
            <a:r>
              <a:rPr sz="2200">
                <a:solidFill>
                  <a:srgbClr val="0A0A0A"/>
                </a:solidFill>
                <a:uFill>
                  <a:solidFill>
                    <a:schemeClr val="accent1"/>
                  </a:solidFill>
                </a:uFill>
                <a:hlinkClick r:id="rId8" invalidUrl="" action="" tgtFrame="" tooltip="" history="1" highlightClick="0" endSnd="0"/>
              </a:rPr>
              <a:t>ttps://illinoisblockchain.tech</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Image" descr="Image"/>
          <p:cNvPicPr>
            <a:picLocks noChangeAspect="1"/>
          </p:cNvPicPr>
          <p:nvPr/>
        </p:nvPicPr>
        <p:blipFill>
          <a:blip r:embed="rId2">
            <a:extLst/>
          </a:blip>
          <a:stretch>
            <a:fillRect/>
          </a:stretch>
        </p:blipFill>
        <p:spPr>
          <a:xfrm>
            <a:off x="345736" y="2507823"/>
            <a:ext cx="4090636" cy="1206214"/>
          </a:xfrm>
          <a:prstGeom prst="rect">
            <a:avLst/>
          </a:prstGeom>
          <a:ln w="12700">
            <a:miter lim="400000"/>
          </a:ln>
        </p:spPr>
      </p:pic>
      <p:sp>
        <p:nvSpPr>
          <p:cNvPr id="213" name="FDA"/>
          <p:cNvSpPr txBox="1"/>
          <p:nvPr/>
        </p:nvSpPr>
        <p:spPr>
          <a:xfrm>
            <a:off x="7880282" y="1792469"/>
            <a:ext cx="1204973" cy="764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000"/>
            </a:lvl1pPr>
          </a:lstStyle>
          <a:p>
            <a:pPr/>
            <a:r>
              <a:t>FDA</a:t>
            </a:r>
          </a:p>
        </p:txBody>
      </p:sp>
      <p:sp>
        <p:nvSpPr>
          <p:cNvPr id="214" name="Illinois Council on Food and Agricultural Research"/>
          <p:cNvSpPr txBox="1"/>
          <p:nvPr/>
        </p:nvSpPr>
        <p:spPr>
          <a:xfrm>
            <a:off x="3303848" y="3638942"/>
            <a:ext cx="7031083" cy="68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51509" indent="-422909" defTabSz="457200">
              <a:spcBef>
                <a:spcPts val="500"/>
              </a:spcBef>
              <a:buClr>
                <a:srgbClr val="0086C8"/>
              </a:buClr>
              <a:buSzPct val="100000"/>
              <a:buFont typeface="Symbol"/>
              <a:buChar char="·"/>
              <a:tabLst>
                <a:tab pos="457200" algn="l"/>
              </a:tabLst>
              <a:defRPr sz="1850">
                <a:solidFill>
                  <a:srgbClr val="010200"/>
                </a:solidFill>
                <a:uFill>
                  <a:solidFill>
                    <a:schemeClr val="accent1"/>
                  </a:solidFill>
                </a:uFill>
                <a:latin typeface="Times"/>
                <a:ea typeface="Times"/>
                <a:cs typeface="Times"/>
                <a:sym typeface="Times"/>
                <a:hlinkClick r:id="rId3" invalidUrl="" action="" tgtFrame="" tooltip="" history="1" highlightClick="0" endSnd="0"/>
              </a:defRPr>
            </a:lvl1pPr>
          </a:lstStyle>
          <a:p>
            <a:pPr>
              <a:defRPr>
                <a:uFillTx/>
              </a:defRPr>
            </a:pPr>
            <a:r>
              <a:rPr>
                <a:uFill>
                  <a:solidFill>
                    <a:schemeClr val="accent1"/>
                  </a:solidFill>
                </a:uFill>
                <a:hlinkClick r:id="rId3" invalidUrl="" action="" tgtFrame="" tooltip="" history="1" highlightClick="0" endSnd="0"/>
              </a:rPr>
              <a:t>Illinois Council on Food and Agricultural Research</a:t>
            </a:r>
            <a:endParaRPr sz="1550"/>
          </a:p>
        </p:txBody>
      </p:sp>
      <p:pic>
        <p:nvPicPr>
          <p:cNvPr id="215" name="Image" descr="Image"/>
          <p:cNvPicPr>
            <a:picLocks noChangeAspect="1"/>
          </p:cNvPicPr>
          <p:nvPr/>
        </p:nvPicPr>
        <p:blipFill>
          <a:blip r:embed="rId4">
            <a:extLst/>
          </a:blip>
          <a:stretch>
            <a:fillRect/>
          </a:stretch>
        </p:blipFill>
        <p:spPr>
          <a:xfrm>
            <a:off x="3288660" y="1275859"/>
            <a:ext cx="3415746" cy="1797762"/>
          </a:xfrm>
          <a:prstGeom prst="rect">
            <a:avLst/>
          </a:prstGeom>
          <a:ln w="12700">
            <a:miter lim="400000"/>
          </a:ln>
        </p:spPr>
      </p:pic>
      <p:sp>
        <p:nvSpPr>
          <p:cNvPr id="216" name="https://www2.illinois.gov/sites/doit/Pages/BlockChainInitiative.aspx"/>
          <p:cNvSpPr txBox="1"/>
          <p:nvPr/>
        </p:nvSpPr>
        <p:spPr>
          <a:xfrm>
            <a:off x="1701132" y="5472030"/>
            <a:ext cx="9617384" cy="497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https://www2.illinois.gov/sites/doit/Pages/BlockChainInitiative.aspx</a:t>
            </a:r>
          </a:p>
        </p:txBody>
      </p:sp>
      <p:sp>
        <p:nvSpPr>
          <p:cNvPr id="217" name="Government Stakeholders:"/>
          <p:cNvSpPr txBox="1"/>
          <p:nvPr/>
        </p:nvSpPr>
        <p:spPr>
          <a:xfrm>
            <a:off x="80336" y="340204"/>
            <a:ext cx="3837113" cy="472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4800"/>
              </a:lnSpc>
              <a:spcBef>
                <a:spcPts val="500"/>
              </a:spcBef>
              <a:defRPr sz="2550">
                <a:solidFill>
                  <a:srgbClr val="000000"/>
                </a:solidFill>
                <a:latin typeface="Times"/>
                <a:ea typeface="Times"/>
                <a:cs typeface="Times"/>
                <a:sym typeface="Times"/>
              </a:defRPr>
            </a:lvl1pPr>
          </a:lstStyle>
          <a:p>
            <a:pPr/>
            <a:r>
              <a:t>Government Stakeholders: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On 9/28/2017, Bill HR0120  was introduced by House Sponsor, Rep. Michael J. Zalewski.…"/>
          <p:cNvSpPr txBox="1"/>
          <p:nvPr/>
        </p:nvSpPr>
        <p:spPr>
          <a:xfrm>
            <a:off x="918595" y="635815"/>
            <a:ext cx="10342110" cy="61396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defRPr>
            </a:pPr>
            <a:r>
              <a:t>On 9/28/2017, Bill </a:t>
            </a:r>
            <a:r>
              <a:rPr>
                <a:latin typeface="Times New Roman"/>
                <a:ea typeface="Times New Roman"/>
                <a:cs typeface="Times New Roman"/>
                <a:sym typeface="Times New Roman"/>
              </a:rPr>
              <a:t>HR0120</a:t>
            </a:r>
            <a:r>
              <a:t>  was introduced by House Sponsor, Rep. </a:t>
            </a:r>
            <a:r>
              <a:rPr>
                <a:hlinkClick r:id="rId2" invalidUrl="" action="" tgtFrame="" tooltip="" history="1" highlightClick="0" endSnd="0"/>
              </a:rPr>
              <a:t>Michael J. Zalewski</a:t>
            </a:r>
            <a:r>
              <a:t>. </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defRPr>
            </a:pPr>
            <a:r>
              <a:t>It established BLOCKCHAIN TASK FORCE, creating the Illinois Legislative Blockchain and Distributed Ledger Task Force to study how and if the State of Illinois, county governments, and municipal governments can benefit from a transition to a blockchain based system for record-keeping and service delivery.</a:t>
            </a:r>
          </a:p>
          <a:p>
            <a:pPr>
              <a:defRPr b="0">
                <a:solidFill>
                  <a:srgbClr val="000000"/>
                </a:solidFill>
              </a:defRPr>
            </a:pPr>
          </a:p>
          <a:p>
            <a:pPr>
              <a:defRPr b="0">
                <a:solidFill>
                  <a:srgbClr val="000000"/>
                </a:solidFill>
              </a:defRPr>
            </a:pPr>
            <a:br/>
            <a:endParaRPr sz="1200"/>
          </a:p>
          <a:p>
            <a:pPr defTabSz="457200">
              <a:defRPr b="0" sz="1200">
                <a:solidFill>
                  <a:srgbClr val="000000"/>
                </a:solidFill>
                <a:latin typeface="+mn-lt"/>
                <a:ea typeface="+mn-ea"/>
                <a:cs typeface="+mn-cs"/>
                <a:sym typeface="Arial"/>
              </a:defRPr>
            </a:pPr>
            <a:r>
              <a:t>http://www.ilga.gov/legislation/BillStatus.asp?DocNum=120&amp;GAID=14&amp;DocTypeID=HR&amp;LegID=104110&amp;SessionID=91&amp;GA=100&amp;SpecSess=0</a:t>
            </a:r>
          </a:p>
          <a:p>
            <a:pPr defTabSz="457200">
              <a:defRPr sz="1400" u="sng">
                <a:solidFill>
                  <a:srgbClr val="011993"/>
                </a:solidFill>
                <a:latin typeface="+mn-lt"/>
                <a:ea typeface="+mn-ea"/>
                <a:cs typeface="+mn-cs"/>
                <a:sym typeface="Arial"/>
              </a:defRPr>
            </a:pPr>
            <a:r>
              <a:rPr b="0" u="none">
                <a:solidFill>
                  <a:srgbClr val="000000"/>
                </a:solidFill>
              </a:rPr>
              <a:t> </a:t>
            </a:r>
          </a:p>
          <a:p>
            <a:pPr defTabSz="457200">
              <a:defRPr b="0">
                <a:solidFill>
                  <a:srgbClr val="000000"/>
                </a:solidFill>
                <a:latin typeface="+mn-lt"/>
                <a:ea typeface="+mn-ea"/>
                <a:cs typeface="+mn-cs"/>
                <a:sym typeface="Arial"/>
              </a:defRPr>
            </a:pPr>
            <a:br>
              <a:rPr sz="1400"/>
            </a:br>
            <a:br>
              <a:rPr sz="1400"/>
            </a:br>
            <a:b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21" name="Table"/>
          <p:cNvGraphicFramePr/>
          <p:nvPr/>
        </p:nvGraphicFramePr>
        <p:xfrm>
          <a:off x="400294" y="-2152654"/>
          <a:ext cx="11388237" cy="32506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792903"/>
                <a:gridCol w="3792903"/>
                <a:gridCol w="3792903"/>
              </a:tblGrid>
              <a:tr h="145070">
                <a:tc>
                  <a:txBody>
                    <a:bodyPr/>
                    <a:lstStyle/>
                    <a:p>
                      <a:pPr algn="ctr" defTabSz="457200">
                        <a:defRPr sz="1800"/>
                      </a:pPr>
                      <a:r>
                        <a:rPr b="1" sz="2300">
                          <a:solidFill>
                            <a:srgbClr val="FFFFFF"/>
                          </a:solidFill>
                        </a:rPr>
                        <a:t>Date</a:t>
                      </a:r>
                    </a:p>
                  </a:txBody>
                  <a:tcPr marL="63500" marR="63500" marT="0" marB="0" anchor="ctr" anchorCtr="0"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011993"/>
                    </a:solidFill>
                  </a:tcPr>
                </a:tc>
                <a:tc>
                  <a:txBody>
                    <a:bodyPr/>
                    <a:lstStyle/>
                    <a:p>
                      <a:pPr algn="ctr" defTabSz="457200">
                        <a:defRPr sz="1800"/>
                      </a:pPr>
                      <a:r>
                        <a:rPr b="1" sz="2300">
                          <a:solidFill>
                            <a:srgbClr val="FFFFFF"/>
                          </a:solidFill>
                        </a:rPr>
                        <a:t>Chamber</a:t>
                      </a:r>
                    </a:p>
                  </a:txBody>
                  <a:tcPr marL="63500" marR="63500" marT="0" marB="0" anchor="ctr" anchorCtr="0"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011993"/>
                    </a:solidFill>
                  </a:tcPr>
                </a:tc>
                <a:tc>
                  <a:txBody>
                    <a:bodyPr/>
                    <a:lstStyle/>
                    <a:p>
                      <a:pPr algn="l" defTabSz="457200">
                        <a:defRPr sz="1800"/>
                      </a:pPr>
                      <a:r>
                        <a:rPr b="1" sz="2300">
                          <a:solidFill>
                            <a:srgbClr val="FFFFFF"/>
                          </a:solidFill>
                        </a:rPr>
                        <a:t>Action</a:t>
                      </a:r>
                    </a:p>
                  </a:txBody>
                  <a:tcPr marL="63500" marR="63500" marT="0" marB="0" anchor="ctr" anchorCtr="0"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011993"/>
                    </a:solidFill>
                  </a:tcPr>
                </a:tc>
              </a:tr>
              <a:tr h="158948">
                <a:tc>
                  <a:txBody>
                    <a:bodyPr/>
                    <a:lstStyle/>
                    <a:p>
                      <a:pPr defTabSz="457200">
                        <a:defRPr sz="1800"/>
                      </a:pPr>
                      <a:r>
                        <a:rPr sz="2300"/>
                        <a:t>5/31/2018</a:t>
                      </a:r>
                    </a:p>
                  </a:txBody>
                  <a:tcPr marL="63500" marR="63500" marT="0" marB="0" anchor="ctr" anchorCtr="0"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a:defRPr sz="2400"/>
                      </a:pPr>
                    </a:p>
                  </a:txBody>
                  <a:tcPr marL="0" marR="0" marT="0" marB="0" anchor="t" anchorCtr="0" horzOverflow="overflow">
                    <a:lnL>
                      <a:solidFill>
                        <a:srgbClr val="000000"/>
                      </a:solidFill>
                      <a:miter lim="400000"/>
                    </a:lnL>
                    <a:lnR>
                      <a:solidFill>
                        <a:srgbClr val="000000"/>
                      </a:solidFill>
                      <a:miter lim="400000"/>
                    </a:lnR>
                    <a:lnT>
                      <a:solidFill>
                        <a:srgbClr val="000000"/>
                      </a:solidFill>
                      <a:miter lim="400000"/>
                    </a:lnT>
                    <a:lnB w="12700">
                      <a:solidFill>
                        <a:schemeClr val="accent1"/>
                      </a:solidFill>
                    </a:lnB>
                  </a:tcPr>
                </a:tc>
                <a:tc>
                  <a:txBody>
                    <a:bodyPr/>
                    <a:lstStyle/>
                    <a:p>
                      <a:pPr algn="l" defTabSz="457200">
                        <a:defRPr sz="2300"/>
                      </a:pPr>
                      <a:r>
                        <a:t>Rule 3-9(a) / Re-referred to </a:t>
                      </a:r>
                      <a:r>
                        <a:rPr u="sng">
                          <a:solidFill>
                            <a:srgbClr val="0433FF"/>
                          </a:solidFill>
                          <a:hlinkClick r:id="rId2" invalidUrl="" action="" tgtFrame="" tooltip="" history="1" highlightClick="0" endSnd="0"/>
                        </a:rPr>
                        <a:t>Assignments</a:t>
                      </a:r>
                    </a:p>
                  </a:txBody>
                  <a:tcPr marL="63500" marR="63500" marT="0" marB="0" anchor="ctr" anchorCtr="0"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r>
            </a:tbl>
          </a:graphicData>
        </a:graphic>
      </p:graphicFrame>
      <p:sp>
        <p:nvSpPr>
          <p:cNvPr id="222" name="Champions and Stakeholders:…"/>
          <p:cNvSpPr txBox="1"/>
          <p:nvPr/>
        </p:nvSpPr>
        <p:spPr>
          <a:xfrm>
            <a:off x="362544" y="350166"/>
            <a:ext cx="11590111" cy="5768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i="1" sz="1800">
                <a:solidFill>
                  <a:srgbClr val="000000"/>
                </a:solidFill>
                <a:latin typeface="+mn-lt"/>
                <a:ea typeface="+mn-ea"/>
                <a:cs typeface="+mn-cs"/>
                <a:sym typeface="Arial"/>
              </a:defRPr>
            </a:pPr>
            <a:r>
              <a:rPr i="0"/>
              <a:t> </a:t>
            </a:r>
            <a:endParaRPr i="0"/>
          </a:p>
          <a:p>
            <a:pPr defTabSz="457200">
              <a:spcBef>
                <a:spcPts val="500"/>
              </a:spcBef>
              <a:defRPr>
                <a:solidFill>
                  <a:srgbClr val="000000"/>
                </a:solidFill>
                <a:latin typeface="Times New Roman"/>
                <a:ea typeface="Times New Roman"/>
                <a:cs typeface="Times New Roman"/>
                <a:sym typeface="Times New Roman"/>
              </a:defRPr>
            </a:pPr>
            <a:r>
              <a:t>Champions and Stakeholders:</a:t>
            </a:r>
          </a:p>
          <a:p>
            <a:pPr defTabSz="457200">
              <a:defRPr b="0" i="1" sz="1800">
                <a:solidFill>
                  <a:srgbClr val="000000"/>
                </a:solidFill>
                <a:latin typeface="+mn-lt"/>
                <a:ea typeface="+mn-ea"/>
                <a:cs typeface="+mn-cs"/>
                <a:sym typeface="Arial"/>
              </a:defRPr>
            </a:pPr>
            <a:r>
              <a:rPr i="0" sz="2400">
                <a:latin typeface="Times New Roman"/>
                <a:ea typeface="Times New Roman"/>
                <a:cs typeface="Times New Roman"/>
                <a:sym typeface="Times New Roman"/>
              </a:rPr>
              <a:t>On 5/13/2018, Senate introduced </a:t>
            </a:r>
            <a:r>
              <a:rPr b="1" i="0" sz="2400">
                <a:latin typeface="Times New Roman"/>
                <a:ea typeface="Times New Roman"/>
                <a:cs typeface="Times New Roman"/>
                <a:sym typeface="Times New Roman"/>
              </a:rPr>
              <a:t>Bill HB5553:  </a:t>
            </a:r>
            <a:r>
              <a:rPr b="1" sz="2400">
                <a:latin typeface="Times New Roman"/>
                <a:ea typeface="Times New Roman"/>
                <a:cs typeface="Times New Roman"/>
                <a:sym typeface="Times New Roman"/>
              </a:rPr>
              <a:t>BLOCKCHAIN TECHNOLOGY ACT</a:t>
            </a:r>
            <a:br>
              <a:rPr b="1" sz="2400">
                <a:latin typeface="Times New Roman"/>
                <a:ea typeface="Times New Roman"/>
                <a:cs typeface="Times New Roman"/>
                <a:sym typeface="Times New Roman"/>
              </a:rPr>
            </a:br>
            <a:br>
              <a:rPr sz="2400">
                <a:latin typeface="Times New Roman"/>
                <a:ea typeface="Times New Roman"/>
                <a:cs typeface="Times New Roman"/>
                <a:sym typeface="Times New Roman"/>
              </a:rPr>
            </a:br>
            <a:r>
              <a:rPr b="1"/>
              <a:t>House Sponsors</a:t>
            </a:r>
            <a:br/>
            <a:r>
              <a:t>Rep. </a:t>
            </a:r>
            <a:r>
              <a:rPr u="sng">
                <a:solidFill>
                  <a:srgbClr val="0433FF"/>
                </a:solidFill>
                <a:hlinkClick r:id="rId3" invalidUrl="" action="" tgtFrame="" tooltip="" history="1" highlightClick="0" endSnd="0"/>
              </a:rPr>
              <a:t>Michael J. Zalewski</a:t>
            </a:r>
            <a:r>
              <a:t> - </a:t>
            </a:r>
            <a:r>
              <a:rPr u="sng">
                <a:solidFill>
                  <a:srgbClr val="0433FF"/>
                </a:solidFill>
                <a:hlinkClick r:id="rId4" invalidUrl="" action="" tgtFrame="" tooltip="" history="1" highlightClick="0" endSnd="0"/>
              </a:rPr>
              <a:t>Keith R. Wheeler</a:t>
            </a:r>
            <a:r>
              <a:t> - </a:t>
            </a:r>
            <a:r>
              <a:rPr u="sng">
                <a:solidFill>
                  <a:srgbClr val="0433FF"/>
                </a:solidFill>
                <a:hlinkClick r:id="rId5" invalidUrl="" action="" tgtFrame="" tooltip="" history="1" highlightClick="0" endSnd="0"/>
              </a:rPr>
              <a:t>Jaime M. Andrade, Jr.</a:t>
            </a:r>
            <a:r>
              <a:t> - </a:t>
            </a:r>
            <a:r>
              <a:rPr u="sng">
                <a:solidFill>
                  <a:srgbClr val="0433FF"/>
                </a:solidFill>
                <a:hlinkClick r:id="rId6" invalidUrl="" action="" tgtFrame="" tooltip="" history="1" highlightClick="0" endSnd="0"/>
              </a:rPr>
              <a:t>Jonathan Carroll</a:t>
            </a:r>
            <a:r>
              <a:t> - </a:t>
            </a:r>
            <a:r>
              <a:rPr u="sng">
                <a:solidFill>
                  <a:srgbClr val="0433FF"/>
                </a:solidFill>
                <a:hlinkClick r:id="rId7" invalidUrl="" action="" tgtFrame="" tooltip="" history="1" highlightClick="0" endSnd="0"/>
              </a:rPr>
              <a:t>Brian W. Stewart</a:t>
            </a:r>
            <a:r>
              <a:t> and </a:t>
            </a:r>
            <a:r>
              <a:rPr u="sng">
                <a:solidFill>
                  <a:srgbClr val="0433FF"/>
                </a:solidFill>
                <a:hlinkClick r:id="rId8" invalidUrl="" action="" tgtFrame="" tooltip="" history="1" highlightClick="0" endSnd="0"/>
              </a:rPr>
              <a:t>Mike Fortner</a:t>
            </a:r>
            <a:br/>
            <a:br/>
            <a:r>
              <a:rPr b="1"/>
              <a:t>Senate Sponsors</a:t>
            </a:r>
            <a:br/>
            <a:r>
              <a:t>(Sen. </a:t>
            </a:r>
            <a:r>
              <a:rPr u="sng">
                <a:solidFill>
                  <a:srgbClr val="0433FF"/>
                </a:solidFill>
                <a:hlinkClick r:id="rId9" invalidUrl="" action="" tgtFrame="" tooltip="" history="1" highlightClick="0" endSnd="0"/>
              </a:rPr>
              <a:t>Toi W. Hutchinson</a:t>
            </a:r>
            <a:r>
              <a:t> - </a:t>
            </a:r>
            <a:r>
              <a:rPr u="sng">
                <a:solidFill>
                  <a:srgbClr val="0433FF"/>
                </a:solidFill>
                <a:hlinkClick r:id="rId10" invalidUrl="" action="" tgtFrame="" tooltip="" history="1" highlightClick="0" endSnd="0"/>
              </a:rPr>
              <a:t>Linda Holmes</a:t>
            </a:r>
            <a:r>
              <a:t> - </a:t>
            </a:r>
            <a:r>
              <a:rPr u="sng">
                <a:solidFill>
                  <a:srgbClr val="0433FF"/>
                </a:solidFill>
                <a:hlinkClick r:id="rId11" invalidUrl="" action="" tgtFrame="" tooltip="" history="1" highlightClick="0" endSnd="0"/>
              </a:rPr>
              <a:t>Cristina Castro</a:t>
            </a:r>
            <a:r>
              <a:t>)</a:t>
            </a:r>
          </a:p>
          <a:p>
            <a:pPr marL="180473" indent="-180473" defTabSz="457200">
              <a:buSzPct val="100000"/>
              <a:buChar char="•"/>
              <a:defRPr b="0" sz="1800">
                <a:solidFill>
                  <a:srgbClr val="000000"/>
                </a:solidFill>
                <a:latin typeface="+mn-lt"/>
                <a:ea typeface="+mn-ea"/>
                <a:cs typeface="+mn-cs"/>
                <a:sym typeface="Arial"/>
              </a:defRPr>
            </a:pPr>
          </a:p>
          <a:p>
            <a:pPr marL="240631" indent="-240631" defTabSz="457200">
              <a:buSzPct val="100000"/>
              <a:buChar char="•"/>
              <a:defRPr b="0" sz="1800">
                <a:solidFill>
                  <a:srgbClr val="000000"/>
                </a:solidFill>
                <a:latin typeface="+mn-lt"/>
                <a:ea typeface="+mn-ea"/>
                <a:cs typeface="+mn-cs"/>
                <a:sym typeface="Arial"/>
              </a:defRPr>
            </a:pPr>
            <a:r>
              <a:rPr sz="2400">
                <a:latin typeface="Times New Roman"/>
                <a:ea typeface="Times New Roman"/>
                <a:cs typeface="Times New Roman"/>
                <a:sym typeface="Times New Roman"/>
              </a:rPr>
              <a:t>Synopsis As Introduced:</a:t>
            </a:r>
            <a:br>
              <a:rPr sz="2400">
                <a:latin typeface="Times New Roman"/>
                <a:ea typeface="Times New Roman"/>
                <a:cs typeface="Times New Roman"/>
                <a:sym typeface="Times New Roman"/>
              </a:rPr>
            </a:br>
            <a:r>
              <a:rPr sz="2400">
                <a:latin typeface="Times New Roman"/>
                <a:ea typeface="Times New Roman"/>
                <a:cs typeface="Times New Roman"/>
                <a:sym typeface="Times New Roman"/>
              </a:rPr>
              <a:t>Creates the Blockchain Technology Act. Provides for the permitted uses of blockchain technology in transactions and proceedings. Provides limitations to the use of blockchain technology. Prohibits units of local government from implementing specified restrictions on the use of blockchain technology. Preempts home rule. Defines terms.</a:t>
            </a:r>
            <a:br>
              <a:rPr sz="2400">
                <a:latin typeface="Times New Roman"/>
                <a:ea typeface="Times New Roman"/>
                <a:cs typeface="Times New Roman"/>
                <a:sym typeface="Times New Roman"/>
              </a:rPr>
            </a:br>
            <a:br>
              <a:rPr sz="2400">
                <a:latin typeface="Times New Roman"/>
                <a:ea typeface="Times New Roman"/>
                <a:cs typeface="Times New Roman"/>
                <a:sym typeface="Times New Roman"/>
              </a:rPr>
            </a:br>
          </a:p>
        </p:txBody>
      </p:sp>
      <p:sp>
        <p:nvSpPr>
          <p:cNvPr id="223" name="Text"/>
          <p:cNvSpPr txBox="1"/>
          <p:nvPr/>
        </p:nvSpPr>
        <p:spPr>
          <a:xfrm>
            <a:off x="141722" y="4444701"/>
            <a:ext cx="127001" cy="657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b="0" sz="1000">
                <a:solidFill>
                  <a:srgbClr val="000000"/>
                </a:solidFill>
                <a:latin typeface="+mn-lt"/>
                <a:ea typeface="+mn-ea"/>
                <a:cs typeface="+mn-cs"/>
                <a:sym typeface="Arial"/>
              </a:defRPr>
            </a:pPr>
            <a:br>
              <a:rPr sz="1350"/>
            </a:br>
            <a:br>
              <a:rPr sz="1350"/>
            </a:b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Policy Action Plan I…"/>
          <p:cNvSpPr txBox="1"/>
          <p:nvPr/>
        </p:nvSpPr>
        <p:spPr>
          <a:xfrm>
            <a:off x="140082" y="189353"/>
            <a:ext cx="11899135" cy="675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2900">
                <a:solidFill>
                  <a:srgbClr val="000000"/>
                </a:solidFill>
                <a:latin typeface="Times New Roman"/>
                <a:ea typeface="Times New Roman"/>
                <a:cs typeface="Times New Roman"/>
                <a:sym typeface="Times New Roman"/>
              </a:defRPr>
            </a:pPr>
            <a:r>
              <a:t>   </a:t>
            </a:r>
          </a:p>
          <a:p>
            <a:pPr defTabSz="457200">
              <a:defRPr sz="2900">
                <a:solidFill>
                  <a:srgbClr val="000000"/>
                </a:solidFill>
                <a:latin typeface="Times New Roman"/>
                <a:ea typeface="Times New Roman"/>
                <a:cs typeface="Times New Roman"/>
                <a:sym typeface="Times New Roman"/>
              </a:defRPr>
            </a:pPr>
            <a:r>
              <a:t>                                     Policy Action Plan I</a:t>
            </a:r>
          </a:p>
          <a:p>
            <a:pPr defTabSz="457200">
              <a:defRPr b="0">
                <a:solidFill>
                  <a:srgbClr val="000000"/>
                </a:solidFill>
                <a:latin typeface="Times New Roman"/>
                <a:ea typeface="Times New Roman"/>
                <a:cs typeface="Times New Roman"/>
                <a:sym typeface="Times New Roman"/>
              </a:defRPr>
            </a:pPr>
            <a:r>
              <a:t>Write a letter to Illinois House and Senate Sponsors of </a:t>
            </a:r>
            <a:r>
              <a:rPr i="1"/>
              <a:t>BLOCKCHAIN TECHNOLOGY ACT</a:t>
            </a:r>
            <a:r>
              <a:t> to amend proposed </a:t>
            </a:r>
            <a:r>
              <a:rPr i="1"/>
              <a:t>ACT </a:t>
            </a:r>
            <a:r>
              <a:t>in Illinois, by adding  Blockchain application in Food Chain Traceability:</a:t>
            </a:r>
          </a:p>
          <a:p>
            <a:pPr defTabSz="457200">
              <a:defRPr b="0">
                <a:solidFill>
                  <a:srgbClr val="000000"/>
                </a:solidFill>
                <a:latin typeface="Times New Roman"/>
                <a:ea typeface="Times New Roman"/>
                <a:cs typeface="Times New Roman"/>
                <a:sym typeface="Times New Roman"/>
              </a:defRPr>
            </a:pPr>
          </a:p>
          <a:p>
            <a:pPr defTabSz="457200">
              <a:defRPr b="0">
                <a:solidFill>
                  <a:srgbClr val="000000"/>
                </a:solidFill>
                <a:latin typeface="Times New Roman"/>
                <a:ea typeface="Times New Roman"/>
                <a:cs typeface="Times New Roman"/>
                <a:sym typeface="Times New Roman"/>
              </a:defRPr>
            </a:pPr>
            <a:r>
              <a:t>Section 2/page 5, </a:t>
            </a:r>
          </a:p>
          <a:p>
            <a:pPr defTabSz="457200">
              <a:defRPr b="0">
                <a:solidFill>
                  <a:srgbClr val="000000"/>
                </a:solidFill>
                <a:latin typeface="Courier New"/>
                <a:ea typeface="Courier New"/>
                <a:cs typeface="Courier New"/>
                <a:sym typeface="Courier New"/>
              </a:defRPr>
            </a:pPr>
            <a:r>
              <a:rPr b="1"/>
              <a:t>The implementation of Blockchain technology in Food Chain Traceability, shall promote food safety, create transparency, and quick traceability of contaminated products to its source. It will prevent the economic burden of recalls and spread of food-borne illness, lost revenue and wasted products. </a:t>
            </a:r>
            <a:endParaRPr b="1"/>
          </a:p>
          <a:p>
            <a:pPr defTabSz="457200">
              <a:defRPr b="0">
                <a:solidFill>
                  <a:srgbClr val="000000"/>
                </a:solidFill>
                <a:latin typeface="Courier New"/>
                <a:ea typeface="Courier New"/>
                <a:cs typeface="Courier New"/>
                <a:sym typeface="Courier New"/>
              </a:defRPr>
            </a:pPr>
            <a:r>
              <a:rPr b="1"/>
              <a:t> </a:t>
            </a:r>
            <a:r>
              <a:t>  </a:t>
            </a:r>
          </a:p>
          <a:p>
            <a:pPr lvl="1" indent="228600" defTabSz="457200">
              <a:defRPr b="0">
                <a:solidFill>
                  <a:srgbClr val="000000"/>
                </a:solidFill>
                <a:latin typeface="Courier New"/>
                <a:ea typeface="Courier New"/>
                <a:cs typeface="Courier New"/>
                <a:sym typeface="Courier New"/>
              </a:defRPr>
            </a:pPr>
            <a:r>
              <a:t>Section 2/ page 5, line 12(b) Nothing in this Section prohibits a unit of local government from using a blockchain or smart contract in the performance of its powers or duties in a manner not inconsistent with the provisions of this Act.</a:t>
            </a:r>
          </a:p>
          <a:p>
            <a:pPr defTabSz="457200">
              <a:defRPr b="0">
                <a:solidFill>
                  <a:srgbClr val="000000"/>
                </a:solidFill>
                <a:latin typeface="Courier New"/>
                <a:ea typeface="Courier New"/>
                <a:cs typeface="Courier New"/>
                <a:sym typeface="Courier New"/>
              </a:defRPr>
            </a:pPr>
          </a:p>
          <a:p>
            <a:pPr defTabSz="457200">
              <a:defRPr>
                <a:solidFill>
                  <a:srgbClr val="000000"/>
                </a:solidFill>
                <a:latin typeface="Courier New"/>
                <a:ea typeface="Courier New"/>
                <a:cs typeface="Courier New"/>
                <a:sym typeface="Courier New"/>
              </a:defRPr>
            </a:pPr>
            <a:endParaRPr u="sng"/>
          </a:p>
          <a:p>
            <a:pPr defTabSz="457200">
              <a:defRPr b="0">
                <a:solidFill>
                  <a:srgbClr val="000000"/>
                </a:solidFill>
                <a:latin typeface="Courier New"/>
                <a:ea typeface="Courier New"/>
                <a:cs typeface="Courier New"/>
                <a:sym typeface="Courier New"/>
              </a:defRPr>
            </a:pPr>
            <a:r>
              <a:t>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Representative  Michael J. Zalewski (D)"/>
          <p:cNvSpPr txBox="1"/>
          <p:nvPr/>
        </p:nvSpPr>
        <p:spPr>
          <a:xfrm>
            <a:off x="368302" y="306154"/>
            <a:ext cx="3296225" cy="4547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350">
                <a:solidFill>
                  <a:srgbClr val="000000"/>
                </a:solidFill>
                <a:latin typeface="+mn-lt"/>
                <a:ea typeface="+mn-ea"/>
                <a:cs typeface="+mn-cs"/>
                <a:sym typeface="Arial"/>
              </a:defRPr>
            </a:pPr>
            <a:r>
              <a:t>Representative  Michael J. Zalewski (D)</a:t>
            </a:r>
            <a:br>
              <a:rPr b="0" sz="1200"/>
            </a:br>
          </a:p>
        </p:txBody>
      </p:sp>
      <p:graphicFrame>
        <p:nvGraphicFramePr>
          <p:cNvPr id="228" name="Table"/>
          <p:cNvGraphicFramePr/>
          <p:nvPr/>
        </p:nvGraphicFramePr>
        <p:xfrm>
          <a:off x="1974854" y="3005675"/>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Years served: </a:t>
                      </a:r>
                      <a:r>
                        <a:t>December 2008 - Present</a:t>
                      </a:r>
                    </a:p>
                    <a:p>
                      <a:pPr algn="l" defTabSz="457200">
                        <a:defRPr sz="1333"/>
                      </a:pPr>
                    </a:p>
                    <a:p>
                      <a:pPr algn="l" defTabSz="457200">
                        <a:defRPr sz="1333"/>
                      </a:pPr>
                      <a:r>
                        <a:rPr b="1"/>
                        <a:t>Committee assignments:</a:t>
                      </a:r>
                      <a:r>
                        <a:t> Cybersecurity, Data Analytics, &amp; IT; Elections &amp; Campaign Finance; Health Care Licenses; Higher Education; Insurance: Health &amp; Life; Personnel &amp; Pensions (Vice-Chairperson); Revenue &amp; Finance (Chairperson); Property Tax Subcommittee (Sub-Chairperson); Sales and Other Taxes Subcommittee; Finance Subcommittee; Growth, Reform &amp; Fairness Subcommit (Sub-Chairperson); Campaign Finance Subcommittee; Ballot Access Subcommittee (Sub-Chairperson); Higher Education Analysis Subcommit; Distributed Ledgers &amp;</a:t>
                      </a:r>
                    </a:p>
                    <a:p>
                      <a:pPr algn="l" defTabSz="457200">
                        <a:defRPr sz="1333"/>
                      </a:pPr>
                    </a:p>
                    <a:p>
                      <a:pPr algn="l" defTabSz="457200">
                        <a:defRPr sz="1333"/>
                      </a:pPr>
                      <a:r>
                        <a:rPr b="1"/>
                        <a:t>Biography:</a:t>
                      </a:r>
                      <a:r>
                        <a:t> Attorney; born in Chicago; B.A., Political Science, University of Illinois at Urbana-Champaign; J.D., John Marshall Law School; Attorney specializing in civil and criminal law; married (wife, Carrie).</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29" name="Table"/>
          <p:cNvGraphicFramePr/>
          <p:nvPr/>
        </p:nvGraphicFramePr>
        <p:xfrm>
          <a:off x="7748192" y="3849936"/>
          <a:ext cx="1270001" cy="13412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243-E Stratton Office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782-5280</a:t>
                      </a:r>
                    </a:p>
                  </a:txBody>
                  <a:tcPr marL="12700" marR="12700" marT="12700" marB="12700" anchor="ctr" anchorCtr="0" horzOverflow="overflow">
                    <a:lnB w="12700">
                      <a:solidFill>
                        <a:schemeClr val="accent1"/>
                      </a:solidFill>
                    </a:lnB>
                  </a:tcPr>
                </a:tc>
              </a:tr>
            </a:tbl>
          </a:graphicData>
        </a:graphic>
      </p:graphicFrame>
      <p:graphicFrame>
        <p:nvGraphicFramePr>
          <p:cNvPr id="230" name="Table"/>
          <p:cNvGraphicFramePr/>
          <p:nvPr/>
        </p:nvGraphicFramePr>
        <p:xfrm>
          <a:off x="7079285" y="1244232"/>
          <a:ext cx="1270001" cy="201185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1 Riverside Road</a:t>
                      </a:r>
                    </a:p>
                  </a:txBody>
                  <a:tcPr marL="12700" marR="12700" marT="12700" marB="12700" anchor="ctr" anchorCtr="0" horzOverflow="overflow"/>
                </a:tc>
              </a:tr>
              <a:tr h="335309">
                <a:tc>
                  <a:txBody>
                    <a:bodyPr/>
                    <a:lstStyle/>
                    <a:p>
                      <a:pPr algn="l" defTabSz="457200">
                        <a:defRPr sz="1800"/>
                      </a:pPr>
                      <a:r>
                        <a:rPr sz="1333"/>
                        <a:t>Suite 204 A</a:t>
                      </a:r>
                    </a:p>
                  </a:txBody>
                  <a:tcPr marL="12700" marR="12700" marT="12700" marB="12700" anchor="ctr" anchorCtr="0" horzOverflow="overflow"/>
                </a:tc>
              </a:tr>
              <a:tr h="335309">
                <a:tc>
                  <a:txBody>
                    <a:bodyPr/>
                    <a:lstStyle/>
                    <a:p>
                      <a:pPr algn="l" defTabSz="457200">
                        <a:defRPr sz="1800"/>
                      </a:pPr>
                      <a:r>
                        <a:rPr sz="1333"/>
                        <a:t>Riverside, IL  60546</a:t>
                      </a:r>
                    </a:p>
                  </a:txBody>
                  <a:tcPr marL="12700" marR="12700" marT="12700" marB="12700" anchor="ctr" anchorCtr="0" horzOverflow="overflow"/>
                </a:tc>
              </a:tr>
              <a:tr h="335309">
                <a:tc>
                  <a:txBody>
                    <a:bodyPr/>
                    <a:lstStyle/>
                    <a:p>
                      <a:pPr algn="l" defTabSz="457200">
                        <a:defRPr sz="1800"/>
                      </a:pPr>
                      <a:r>
                        <a:rPr sz="1333"/>
                        <a:t>(708) 442-6500</a:t>
                      </a:r>
                    </a:p>
                  </a:txBody>
                  <a:tcPr marL="12700" marR="12700" marT="12700" marB="12700" anchor="ctr" anchorCtr="0" horzOverflow="overflow"/>
                </a:tc>
              </a:tr>
              <a:tr h="335309">
                <a:tc>
                  <a:txBody>
                    <a:bodyPr/>
                    <a:lstStyle/>
                    <a:p>
                      <a:pPr algn="l" defTabSz="457200">
                        <a:defRPr sz="1800"/>
                      </a:pPr>
                      <a:r>
                        <a:rPr sz="1333"/>
                        <a:t>(708) 442-6501 FAX</a:t>
                      </a:r>
                    </a:p>
                  </a:txBody>
                  <a:tcPr marL="12700" marR="12700" marT="12700" marB="12700" anchor="ctr" anchorCtr="0" horzOverflow="overflow">
                    <a:lnB w="12700">
                      <a:solidFill>
                        <a:schemeClr val="accent1"/>
                      </a:solidFill>
                    </a:lnB>
                  </a:tcPr>
                </a:tc>
              </a:tr>
            </a:tbl>
          </a:graphicData>
        </a:graphic>
      </p:graphicFrame>
      <p:graphicFrame>
        <p:nvGraphicFramePr>
          <p:cNvPr id="231" name="Table"/>
          <p:cNvGraphicFramePr/>
          <p:nvPr/>
        </p:nvGraphicFramePr>
        <p:xfrm>
          <a:off x="3358789" y="1237882"/>
          <a:ext cx="2621578" cy="3607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608876"/>
              </a:tblGrid>
              <a:tr h="335309">
                <a:tc>
                  <a:txBody>
                    <a:bodyPr/>
                    <a:lstStyle/>
                    <a:p>
                      <a:pPr algn="l" defTabSz="457200">
                        <a:defRPr sz="1333"/>
                      </a:pPr>
                      <a:r>
                        <a:rPr b="1"/>
                        <a:t>Email: </a:t>
                      </a:r>
                      <a:r>
                        <a:t>info@repmikezalewski.org</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32" name="Table"/>
          <p:cNvGraphicFramePr/>
          <p:nvPr/>
        </p:nvGraphicFramePr>
        <p:xfrm>
          <a:off x="4618287" y="372227"/>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sz="1800"/>
                      </a:pPr>
                      <a:r>
                        <a:rPr b="1" sz="1333"/>
                        <a:t>23rd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34" name="Table"/>
          <p:cNvGraphicFramePr/>
          <p:nvPr/>
        </p:nvGraphicFramePr>
        <p:xfrm>
          <a:off x="376842" y="273473"/>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Representative Keith R. Wheeler (R)</a:t>
                      </a:r>
                      <a:endParaRPr b="0"/>
                    </a:p>
                    <a:p>
                      <a:pPr algn="l" defTabSz="457200">
                        <a:defRPr b="1" sz="1333"/>
                      </a:pPr>
                      <a:r>
                        <a:t>50th District</a:t>
                      </a:r>
                      <a:endParaRPr b="0" sz="1600"/>
                    </a:p>
                    <a:p>
                      <a:pPr algn="l" defTabSz="457200">
                        <a:defRPr b="1" sz="1333"/>
                      </a:pPr>
                      <a:r>
                        <a:t>Republican Conference Chairperson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35" name="Table"/>
          <p:cNvGraphicFramePr/>
          <p:nvPr/>
        </p:nvGraphicFramePr>
        <p:xfrm>
          <a:off x="3168602" y="1463939"/>
          <a:ext cx="1270001" cy="13412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200-5N Stratton Office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782-1486</a:t>
                      </a:r>
                    </a:p>
                  </a:txBody>
                  <a:tcPr marL="12700" marR="12700" marT="12700" marB="12700" anchor="ctr" anchorCtr="0" horzOverflow="overflow">
                    <a:lnB w="12700">
                      <a:solidFill>
                        <a:schemeClr val="accent1"/>
                      </a:solidFill>
                    </a:lnB>
                  </a:tcPr>
                </a:tc>
              </a:tr>
            </a:tbl>
          </a:graphicData>
        </a:graphic>
      </p:graphicFrame>
      <p:graphicFrame>
        <p:nvGraphicFramePr>
          <p:cNvPr id="236" name="Table"/>
          <p:cNvGraphicFramePr/>
          <p:nvPr/>
        </p:nvGraphicFramePr>
        <p:xfrm>
          <a:off x="3168602" y="2932123"/>
          <a:ext cx="1270001" cy="13412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959 Oak Street</a:t>
                      </a:r>
                    </a:p>
                  </a:txBody>
                  <a:tcPr marL="12700" marR="12700" marT="12700" marB="12700" anchor="ctr" anchorCtr="0" horzOverflow="overflow"/>
                </a:tc>
              </a:tr>
              <a:tr h="335309">
                <a:tc>
                  <a:txBody>
                    <a:bodyPr/>
                    <a:lstStyle/>
                    <a:p>
                      <a:pPr algn="l" defTabSz="457200">
                        <a:defRPr sz="1800"/>
                      </a:pPr>
                      <a:r>
                        <a:rPr sz="1333"/>
                        <a:t>North Aurora, IL  60542</a:t>
                      </a:r>
                    </a:p>
                  </a:txBody>
                  <a:tcPr marL="12700" marR="12700" marT="12700" marB="12700" anchor="ctr" anchorCtr="0" horzOverflow="overflow"/>
                </a:tc>
              </a:tr>
              <a:tr h="335309">
                <a:tc>
                  <a:txBody>
                    <a:bodyPr/>
                    <a:lstStyle/>
                    <a:p>
                      <a:pPr algn="l" defTabSz="457200">
                        <a:defRPr sz="1800"/>
                      </a:pPr>
                      <a:r>
                        <a:rPr sz="1333"/>
                        <a:t>(630) 345-3464</a:t>
                      </a:r>
                    </a:p>
                  </a:txBody>
                  <a:tcPr marL="12700" marR="12700" marT="12700" marB="12700" anchor="ctr" anchorCtr="0" horzOverflow="overflow">
                    <a:lnB w="12700">
                      <a:solidFill>
                        <a:schemeClr val="accent1"/>
                      </a:solidFill>
                    </a:lnB>
                  </a:tcPr>
                </a:tc>
              </a:tr>
            </a:tbl>
          </a:graphicData>
        </a:graphic>
      </p:graphicFrame>
      <p:graphicFrame>
        <p:nvGraphicFramePr>
          <p:cNvPr id="237" name="Table"/>
          <p:cNvGraphicFramePr/>
          <p:nvPr/>
        </p:nvGraphicFramePr>
        <p:xfrm>
          <a:off x="103170" y="4180687"/>
          <a:ext cx="2772146" cy="3607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59444"/>
              </a:tblGrid>
              <a:tr h="335309">
                <a:tc>
                  <a:txBody>
                    <a:bodyPr/>
                    <a:lstStyle/>
                    <a:p>
                      <a:pPr algn="l" defTabSz="457200">
                        <a:defRPr sz="1333"/>
                      </a:pPr>
                      <a:r>
                        <a:rPr b="1"/>
                        <a:t>Email: </a:t>
                      </a:r>
                      <a:r>
                        <a:t>office@repkeithwheeler.org</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38" name="Table"/>
          <p:cNvGraphicFramePr/>
          <p:nvPr/>
        </p:nvGraphicFramePr>
        <p:xfrm>
          <a:off x="6814690" y="250042"/>
          <a:ext cx="4927601" cy="46111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4602585">
                <a:tc>
                  <a:txBody>
                    <a:bodyPr/>
                    <a:lstStyle/>
                    <a:p>
                      <a:pPr algn="l" defTabSz="457200">
                        <a:defRPr sz="1333"/>
                      </a:pPr>
                      <a:r>
                        <a:rPr b="1"/>
                        <a:t>Years served: </a:t>
                      </a:r>
                      <a:r>
                        <a:t>January 2015 - Present</a:t>
                      </a:r>
                    </a:p>
                    <a:p>
                      <a:pPr algn="l" defTabSz="457200">
                        <a:defRPr sz="1333"/>
                      </a:pPr>
                    </a:p>
                    <a:p>
                      <a:pPr algn="l" defTabSz="457200">
                        <a:defRPr sz="1333"/>
                      </a:pPr>
                      <a:r>
                        <a:rPr b="1"/>
                        <a:t>Committee assignments:</a:t>
                      </a:r>
                      <a:r>
                        <a:t> Appropriations-General Service; Construction Industry &amp; Code Enforc; Cybersecurity, Data Analytics, &amp; IT; Economic Opportunity; Health Care Licenses; Labor &amp; Commerce Committee; Mass Transit; Public Utilities; Workers Compensation Subcommittee; Distributed Ledgers &amp; Cryptocurrenc.</a:t>
                      </a:r>
                    </a:p>
                    <a:p>
                      <a:pPr algn="l" defTabSz="457200">
                        <a:defRPr sz="1333"/>
                      </a:pPr>
                    </a:p>
                    <a:p>
                      <a:pPr algn="l" defTabSz="457200">
                        <a:defRPr sz="1333"/>
                      </a:pPr>
                      <a:r>
                        <a:rPr b="1"/>
                        <a:t>Biography:</a:t>
                      </a:r>
                      <a:r>
                        <a:t> Graduated from Oswego High School '85; earned a B.A. degree in Economics from the University of Illinois; owner of Responsive Network Service for over 23 years with offices in Chicago and Oswego; past Chairman of NFIB Illinois Leadership Council; past Board Chairman for the Aurora Regional Chamber of Commerce; past Chairman of the Kendall County Republican Central Committee; Treasurer of the Oswego Bears Youth Football and Cheer Pop Warner program; wife Lisa; three children, Matthew, Chad, and Ava.</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39" name="Table"/>
          <p:cNvGraphicFramePr/>
          <p:nvPr/>
        </p:nvGraphicFramePr>
        <p:xfrm>
          <a:off x="590196" y="5621442"/>
          <a:ext cx="6158866" cy="23576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9700"/>
                <a:gridCol w="2196465"/>
              </a:tblGrid>
              <a:tr h="218327">
                <a:tc>
                  <a:txBody>
                    <a:bodyPr/>
                    <a:lstStyle/>
                    <a:p>
                      <a:pPr algn="l" defTabSz="457200">
                        <a:defRPr sz="1800"/>
                      </a:pPr>
                      <a:r>
                        <a:rPr b="1" sz="1333"/>
                        <a:t>Associated Senator(s):</a:t>
                      </a:r>
                    </a:p>
                  </a:txBody>
                  <a:tcPr marL="0" marR="0" marT="0" marB="0" anchor="ctr" anchorCtr="0" horzOverflow="overflow">
                    <a:lnT w="12700">
                      <a:solidFill>
                        <a:schemeClr val="accent1"/>
                      </a:solidFill>
                    </a:lnT>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Jim Oberweis</a:t>
                      </a:r>
                    </a:p>
                  </a:txBody>
                  <a:tcPr marL="0" marR="0" marT="0" marB="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41" name="Table"/>
          <p:cNvGraphicFramePr/>
          <p:nvPr/>
        </p:nvGraphicFramePr>
        <p:xfrm>
          <a:off x="334578" y="305327"/>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Representative Jaime M. Andrade, Jr. (D)</a:t>
                      </a:r>
                      <a:endParaRPr b="0"/>
                    </a:p>
                    <a:p>
                      <a:pPr algn="l" defTabSz="457200">
                        <a:defRPr b="1" sz="1333"/>
                      </a:pPr>
                      <a:r>
                        <a:t>40th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42" name="Table"/>
          <p:cNvGraphicFramePr/>
          <p:nvPr/>
        </p:nvGraphicFramePr>
        <p:xfrm>
          <a:off x="2232031" y="943783"/>
          <a:ext cx="2482504" cy="14047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69803"/>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260-W Stratton Office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782-811</a:t>
                      </a:r>
                    </a:p>
                  </a:txBody>
                  <a:tcPr marL="12700" marR="12700" marT="12700" marB="12700" anchor="ctr" anchorCtr="0" horzOverflow="overflow">
                    <a:lnB w="12700">
                      <a:solidFill>
                        <a:schemeClr val="accent1"/>
                      </a:solidFill>
                    </a:lnB>
                  </a:tcPr>
                </a:tc>
              </a:tr>
            </a:tbl>
          </a:graphicData>
        </a:graphic>
      </p:graphicFrame>
      <p:graphicFrame>
        <p:nvGraphicFramePr>
          <p:cNvPr id="243" name="Table"/>
          <p:cNvGraphicFramePr/>
          <p:nvPr/>
        </p:nvGraphicFramePr>
        <p:xfrm>
          <a:off x="6466375" y="938605"/>
          <a:ext cx="1270001" cy="201186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3007 W. Irving Park Rd.</a:t>
                      </a:r>
                    </a:p>
                  </a:txBody>
                  <a:tcPr marL="12700" marR="12700" marT="12700" marB="12700" anchor="ctr" anchorCtr="0" horzOverflow="overflow"/>
                </a:tc>
              </a:tr>
              <a:tr h="335309">
                <a:tc>
                  <a:txBody>
                    <a:bodyPr/>
                    <a:lstStyle/>
                    <a:p>
                      <a:pPr algn="l" defTabSz="457200">
                        <a:defRPr sz="1800"/>
                      </a:pPr>
                      <a:r>
                        <a:rPr sz="1333"/>
                        <a:t>Suite A-Front</a:t>
                      </a:r>
                    </a:p>
                  </a:txBody>
                  <a:tcPr marL="12700" marR="12700" marT="12700" marB="12700" anchor="ctr" anchorCtr="0" horzOverflow="overflow"/>
                </a:tc>
              </a:tr>
              <a:tr h="335309">
                <a:tc>
                  <a:txBody>
                    <a:bodyPr/>
                    <a:lstStyle/>
                    <a:p>
                      <a:pPr algn="l" defTabSz="457200">
                        <a:defRPr sz="1800"/>
                      </a:pPr>
                      <a:r>
                        <a:rPr sz="1333"/>
                        <a:t>Chicago, IL  60616</a:t>
                      </a:r>
                    </a:p>
                  </a:txBody>
                  <a:tcPr marL="12700" marR="12700" marT="12700" marB="12700" anchor="ctr" anchorCtr="0" horzOverflow="overflow"/>
                </a:tc>
              </a:tr>
              <a:tr h="335309">
                <a:tc>
                  <a:txBody>
                    <a:bodyPr/>
                    <a:lstStyle/>
                    <a:p>
                      <a:pPr algn="l" defTabSz="457200">
                        <a:defRPr sz="1800"/>
                      </a:pPr>
                      <a:r>
                        <a:rPr sz="1333"/>
                        <a:t>(773) 267-2880</a:t>
                      </a:r>
                    </a:p>
                  </a:txBody>
                  <a:tcPr marL="12700" marR="12700" marT="12700" marB="12700" anchor="ctr" anchorCtr="0" horzOverflow="overflow"/>
                </a:tc>
              </a:tr>
              <a:tr h="335309">
                <a:tc>
                  <a:txBody>
                    <a:bodyPr/>
                    <a:lstStyle/>
                    <a:p>
                      <a:pPr algn="l" defTabSz="457200">
                        <a:defRPr sz="1800"/>
                      </a:pPr>
                      <a:r>
                        <a:rPr sz="1333"/>
                        <a:t>(773) 267-2840 FAX</a:t>
                      </a:r>
                    </a:p>
                  </a:txBody>
                  <a:tcPr marL="12700" marR="12700" marT="12700" marB="12700" anchor="ctr" anchorCtr="0" horzOverflow="overflow">
                    <a:lnB w="12700">
                      <a:solidFill>
                        <a:schemeClr val="accent1"/>
                      </a:solidFill>
                    </a:lnB>
                  </a:tcPr>
                </a:tc>
              </a:tr>
            </a:tbl>
          </a:graphicData>
        </a:graphic>
      </p:graphicFrame>
      <p:graphicFrame>
        <p:nvGraphicFramePr>
          <p:cNvPr id="244" name="Table"/>
          <p:cNvGraphicFramePr/>
          <p:nvPr/>
        </p:nvGraphicFramePr>
        <p:xfrm>
          <a:off x="122295" y="3061648"/>
          <a:ext cx="2469804" cy="3607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57103"/>
              </a:tblGrid>
              <a:tr h="335309">
                <a:tc>
                  <a:txBody>
                    <a:bodyPr/>
                    <a:lstStyle/>
                    <a:p>
                      <a:pPr algn="l" defTabSz="457200">
                        <a:defRPr sz="1333"/>
                      </a:pPr>
                      <a:r>
                        <a:rPr b="1"/>
                        <a:t>Email: </a:t>
                      </a:r>
                      <a:r>
                        <a:t>staterep40@gmail.com</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45" name="Table"/>
          <p:cNvGraphicFramePr/>
          <p:nvPr/>
        </p:nvGraphicFramePr>
        <p:xfrm>
          <a:off x="3370997" y="3208281"/>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Years served: </a:t>
                      </a:r>
                      <a:r>
                        <a:t>August 2013 - Present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46" name="Table"/>
          <p:cNvGraphicFramePr/>
          <p:nvPr/>
        </p:nvGraphicFramePr>
        <p:xfrm>
          <a:off x="1920606" y="3858669"/>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Business &amp; Occupational Licenses; Construction Industry &amp; Code Enforc; Cybersecurity, Data Analytics, &amp; IT (Chairperson); Financial Institutions (Vice-Chairperson); Human Services; Mass Transit; Transportation: Regulation, Roads; Distributed Ledgers &amp; Cryptocurrenc.</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47" name="Table"/>
          <p:cNvGraphicFramePr/>
          <p:nvPr/>
        </p:nvGraphicFramePr>
        <p:xfrm>
          <a:off x="7169698" y="3731559"/>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Born Oct. 7, 1972 in Chicago; graduate, St. Andrew's Grade School and Gordon Technical High School; B.S.B. in Accountancy from DePaul University, Driehaus College of Business (cum laude); post-graduate studies at DePaul University; founding board member, Cardinal Bernardin Early Childhood Center; has worked with the North River Commission, Rincon Family Services' Avondale Coalition, and Albany Park Neighborhood Council; former member, Active Citizens Team/Neighborhood On Watch and Keep Chicago Renting Coalition; married, has two children.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48" name="Table"/>
          <p:cNvGraphicFramePr/>
          <p:nvPr/>
        </p:nvGraphicFramePr>
        <p:xfrm>
          <a:off x="393850" y="5292742"/>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70000"/>
              </a:tblGrid>
              <a:tr h="335309">
                <a:tc>
                  <a:txBody>
                    <a:bodyPr/>
                    <a:lstStyle/>
                    <a:p>
                      <a:pPr algn="l">
                        <a:defRPr sz="2400"/>
                      </a:pPr>
                    </a:p>
                  </a:txBody>
                  <a:tcPr marL="0" marR="0" marT="0" marB="0" anchor="t" anchorCtr="0" horzOverflow="overflow">
                    <a:lnT w="12700">
                      <a:solidFill>
                        <a:schemeClr val="accent1"/>
                      </a:solidFill>
                    </a:lnT>
                    <a:lnB w="12700">
                      <a:solidFill>
                        <a:schemeClr val="accent1"/>
                      </a:solidFill>
                    </a:lnB>
                  </a:tcPr>
                </a:tc>
              </a:tr>
            </a:tbl>
          </a:graphicData>
        </a:graphic>
      </p:graphicFrame>
      <p:graphicFrame>
        <p:nvGraphicFramePr>
          <p:cNvPr id="249" name="Table"/>
          <p:cNvGraphicFramePr/>
          <p:nvPr/>
        </p:nvGraphicFramePr>
        <p:xfrm>
          <a:off x="393850" y="5292742"/>
          <a:ext cx="4613043" cy="3607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874560"/>
                <a:gridCol w="1725781"/>
              </a:tblGrid>
              <a:tr h="335309">
                <a:tc>
                  <a:txBody>
                    <a:bodyPr/>
                    <a:lstStyle/>
                    <a:p>
                      <a:pPr algn="l" defTabSz="457200">
                        <a:defRPr sz="1800"/>
                      </a:pPr>
                      <a:r>
                        <a:rPr b="1" sz="1333"/>
                        <a:t>Associated Senator(s):</a:t>
                      </a:r>
                    </a:p>
                  </a:txBody>
                  <a:tcPr marL="0" marR="0" marT="0" marB="0" anchor="ctr" anchorCtr="0" horzOverflow="overflow">
                    <a:lnT w="12700">
                      <a:solidFill>
                        <a:schemeClr val="accent1"/>
                      </a:solidFill>
                    </a:lnT>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Iris Y. Martinez</a:t>
                      </a:r>
                    </a:p>
                  </a:txBody>
                  <a:tcPr marL="0" marR="0" marT="0" marB="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51" name="Table"/>
          <p:cNvGraphicFramePr/>
          <p:nvPr/>
        </p:nvGraphicFramePr>
        <p:xfrm>
          <a:off x="324150" y="468797"/>
          <a:ext cx="61849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Representative Jonathan Carroll (D)</a:t>
                      </a:r>
                      <a:endParaRPr b="0"/>
                    </a:p>
                    <a:p>
                      <a:pPr algn="l" defTabSz="457200">
                        <a:defRPr b="1" sz="1333"/>
                      </a:pPr>
                      <a:r>
                        <a:t>57th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52" name="Table"/>
          <p:cNvGraphicFramePr/>
          <p:nvPr/>
        </p:nvGraphicFramePr>
        <p:xfrm>
          <a:off x="2509559" y="1247161"/>
          <a:ext cx="1270001" cy="13412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241-E Stratton Office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558-1004</a:t>
                      </a:r>
                    </a:p>
                  </a:txBody>
                  <a:tcPr marL="12700" marR="12700" marT="12700" marB="12700" anchor="ctr" anchorCtr="0" horzOverflow="overflow">
                    <a:lnB w="12700">
                      <a:solidFill>
                        <a:schemeClr val="accent1"/>
                      </a:solidFill>
                    </a:lnB>
                  </a:tcPr>
                </a:tc>
              </a:tr>
            </a:tbl>
          </a:graphicData>
        </a:graphic>
      </p:graphicFrame>
      <p:graphicFrame>
        <p:nvGraphicFramePr>
          <p:cNvPr id="253" name="Table"/>
          <p:cNvGraphicFramePr/>
          <p:nvPr/>
        </p:nvGraphicFramePr>
        <p:xfrm>
          <a:off x="3374791" y="2737352"/>
          <a:ext cx="1270001" cy="201186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830 S. Buffalo Grove Rd.</a:t>
                      </a:r>
                    </a:p>
                  </a:txBody>
                  <a:tcPr marL="12700" marR="12700" marT="12700" marB="12700" anchor="ctr" anchorCtr="0" horzOverflow="overflow"/>
                </a:tc>
              </a:tr>
              <a:tr h="335309">
                <a:tc>
                  <a:txBody>
                    <a:bodyPr/>
                    <a:lstStyle/>
                    <a:p>
                      <a:pPr algn="l" defTabSz="457200">
                        <a:defRPr sz="1800"/>
                      </a:pPr>
                      <a:r>
                        <a:rPr sz="1333"/>
                        <a:t>Suite 120</a:t>
                      </a:r>
                    </a:p>
                  </a:txBody>
                  <a:tcPr marL="12700" marR="12700" marT="12700" marB="12700" anchor="ctr" anchorCtr="0" horzOverflow="overflow"/>
                </a:tc>
              </a:tr>
              <a:tr h="335309">
                <a:tc>
                  <a:txBody>
                    <a:bodyPr/>
                    <a:lstStyle/>
                    <a:p>
                      <a:pPr algn="l" defTabSz="457200">
                        <a:defRPr sz="1800"/>
                      </a:pPr>
                      <a:r>
                        <a:rPr sz="1333"/>
                        <a:t>Buffalo Grove, IL  60089</a:t>
                      </a:r>
                    </a:p>
                  </a:txBody>
                  <a:tcPr marL="12700" marR="12700" marT="12700" marB="12700" anchor="ctr" anchorCtr="0" horzOverflow="overflow"/>
                </a:tc>
              </a:tr>
              <a:tr h="335309">
                <a:tc>
                  <a:txBody>
                    <a:bodyPr/>
                    <a:lstStyle/>
                    <a:p>
                      <a:pPr algn="l" defTabSz="457200">
                        <a:defRPr sz="1800"/>
                      </a:pPr>
                      <a:r>
                        <a:rPr sz="1333"/>
                        <a:t>(847) 229-5499</a:t>
                      </a:r>
                    </a:p>
                  </a:txBody>
                  <a:tcPr marL="12700" marR="12700" marT="12700" marB="12700" anchor="ctr" anchorCtr="0" horzOverflow="overflow"/>
                </a:tc>
              </a:tr>
              <a:tr h="335309">
                <a:tc>
                  <a:txBody>
                    <a:bodyPr/>
                    <a:lstStyle/>
                    <a:p>
                      <a:pPr algn="l" defTabSz="457200">
                        <a:defRPr sz="1800"/>
                      </a:pPr>
                      <a:r>
                        <a:rPr sz="1333"/>
                        <a:t>(847) 377-9497 FAX</a:t>
                      </a:r>
                    </a:p>
                  </a:txBody>
                  <a:tcPr marL="12700" marR="12700" marT="12700" marB="12700" anchor="ctr" anchorCtr="0" horzOverflow="overflow">
                    <a:lnB w="12700">
                      <a:solidFill>
                        <a:schemeClr val="accent1"/>
                      </a:solidFill>
                    </a:lnB>
                  </a:tcPr>
                </a:tc>
              </a:tr>
            </a:tbl>
          </a:graphicData>
        </a:graphic>
      </p:graphicFrame>
      <p:graphicFrame>
        <p:nvGraphicFramePr>
          <p:cNvPr id="254" name="Table"/>
          <p:cNvGraphicFramePr/>
          <p:nvPr/>
        </p:nvGraphicFramePr>
        <p:xfrm>
          <a:off x="236571" y="4004826"/>
          <a:ext cx="2479752" cy="45510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467051"/>
              </a:tblGrid>
              <a:tr h="442405">
                <a:tc>
                  <a:txBody>
                    <a:bodyPr/>
                    <a:lstStyle/>
                    <a:p>
                      <a:pPr algn="l" defTabSz="457200">
                        <a:defRPr sz="1333"/>
                      </a:pPr>
                      <a:r>
                        <a:rPr b="1"/>
                        <a:t>Email: </a:t>
                      </a:r>
                      <a:r>
                        <a:t>repjonathancarroll@gmail.com</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55" name="Table"/>
          <p:cNvGraphicFramePr/>
          <p:nvPr/>
        </p:nvGraphicFramePr>
        <p:xfrm>
          <a:off x="154945" y="4757393"/>
          <a:ext cx="3090160" cy="3607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077458"/>
              </a:tblGrid>
              <a:tr h="335309">
                <a:tc>
                  <a:txBody>
                    <a:bodyPr/>
                    <a:lstStyle/>
                    <a:p>
                      <a:pPr algn="l" defTabSz="457200">
                        <a:defRPr sz="1333"/>
                      </a:pPr>
                      <a:r>
                        <a:rPr b="1"/>
                        <a:t>Years served: </a:t>
                      </a:r>
                      <a:r>
                        <a:t>October 2017 - Present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56" name="Table"/>
          <p:cNvGraphicFramePr/>
          <p:nvPr/>
        </p:nvGraphicFramePr>
        <p:xfrm>
          <a:off x="6685000" y="1358987"/>
          <a:ext cx="12700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Elem Sec Ed: Charter School Policy; Mass Transit; Government Consolidation &amp; Modern; Cybersecurity, Data Analytics, &amp; IT; Government Consolidation Analysis.</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57" name="Table"/>
          <p:cNvGraphicFramePr/>
          <p:nvPr/>
        </p:nvGraphicFramePr>
        <p:xfrm>
          <a:off x="6857278" y="2612598"/>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Special Education Teacher and Learning Disability Advocate; M.A.in Learning Disabilities from Northeastern Illinois University, B.A. in Communications from DePaul. Advocate for those who have ADHD and executive functioning issues in order to help them meet personal, professional and educational goals. Belongs to Temple Beth El in Northbrook. Resides in Northbrook with wife Katrina and two children.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58" name="Table"/>
          <p:cNvGraphicFramePr/>
          <p:nvPr/>
        </p:nvGraphicFramePr>
        <p:xfrm>
          <a:off x="5449012" y="5276417"/>
          <a:ext cx="25400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650615"/>
                <a:gridCol w="2495550"/>
              </a:tblGrid>
              <a:tr h="335309">
                <a:tc>
                  <a:txBody>
                    <a:bodyPr/>
                    <a:lstStyle/>
                    <a:p>
                      <a:pPr algn="l" defTabSz="457200">
                        <a:defRPr sz="1800"/>
                      </a:pPr>
                      <a:r>
                        <a:rPr b="1" sz="1333"/>
                        <a:t>Associated Senator(s):</a:t>
                      </a:r>
                    </a:p>
                  </a:txBody>
                  <a:tcPr marL="0" marR="0" marT="0" marB="0" anchor="ctr" anchorCtr="0" horzOverflow="overflow">
                    <a:lnT w="12700">
                      <a:solidFill>
                        <a:schemeClr val="accent1"/>
                      </a:solidFill>
                    </a:lnT>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Julie A. Morrison</a:t>
                      </a:r>
                    </a:p>
                  </a:txBody>
                  <a:tcPr marL="0" marR="0" marT="0" marB="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According to the Centers for Disease Control and Prevention (CDC), in 2016, there were 839 food-borne disease outbreaks, resulting in 14,259 illnesses, 875 hospitalizations, 17 deaths, and 18 food product recalls."/>
          <p:cNvSpPr txBox="1"/>
          <p:nvPr/>
        </p:nvSpPr>
        <p:spPr>
          <a:xfrm>
            <a:off x="268838" y="1059868"/>
            <a:ext cx="11757188" cy="3220086"/>
          </a:xfrm>
          <a:prstGeom prst="rect">
            <a:avLst/>
          </a:prstGeom>
          <a:solidFill>
            <a:schemeClr val="accent3"/>
          </a:solidFill>
          <a:ln w="17145">
            <a:solidFill>
              <a:srgbClr val="F9F9F9">
                <a:alpha val="50000"/>
              </a:srgbClr>
            </a:solidFill>
          </a:ln>
          <a:extLst>
            <a:ext uri="{C572A759-6A51-4108-AA02-DFA0A04FC94B}">
              <ma14:wrappingTextBoxFlag xmlns:ma14="http://schemas.microsoft.com/office/mac/drawingml/2011/main" val="1"/>
            </a:ext>
          </a:extLst>
        </p:spPr>
        <p:txBody>
          <a:bodyPr lIns="45719" rIns="45719">
            <a:spAutoFit/>
          </a:bodyPr>
          <a:lstStyle/>
          <a:p>
            <a:pPr>
              <a:defRPr b="0" sz="2700">
                <a:solidFill>
                  <a:srgbClr val="170717"/>
                </a:solidFill>
              </a:defRPr>
            </a:pPr>
          </a:p>
          <a:p>
            <a:pPr>
              <a:defRPr b="0" sz="2700">
                <a:solidFill>
                  <a:srgbClr val="170717"/>
                </a:solidFill>
              </a:defRPr>
            </a:pPr>
          </a:p>
          <a:p>
            <a:pPr>
              <a:defRPr b="0" sz="2700">
                <a:solidFill>
                  <a:srgbClr val="170717"/>
                </a:solidFill>
              </a:defRPr>
            </a:pPr>
            <a:r>
              <a:t>According to the Centers for Disease Control and Prevention (CDC), in 2016, there were 839 food-borne disease outbreaks, resulting in 14,259 illnesses, 875 hospitalizations, 17 deaths, and 18 food product recalls.  </a:t>
            </a:r>
          </a:p>
          <a:p>
            <a:pPr>
              <a:defRPr b="0" sz="2700">
                <a:solidFill>
                  <a:srgbClr val="170717"/>
                </a:solidFill>
              </a:defRPr>
            </a:pPr>
          </a:p>
        </p:txBody>
      </p:sp>
      <p:sp>
        <p:nvSpPr>
          <p:cNvPr id="152" name="http://fortune.com/food-contamination/https://wwwnc.cdc.gov/eid/article/17/1/p1-1101_article"/>
          <p:cNvSpPr txBox="1"/>
          <p:nvPr/>
        </p:nvSpPr>
        <p:spPr>
          <a:xfrm>
            <a:off x="370445" y="5714484"/>
            <a:ext cx="5875547" cy="2754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lnSpc>
                <a:spcPct val="150000"/>
              </a:lnSpc>
              <a:defRPr b="0">
                <a:solidFill>
                  <a:srgbClr val="0F0F0F"/>
                </a:solidFill>
                <a:latin typeface="Times New Roman"/>
                <a:ea typeface="Times New Roman"/>
                <a:cs typeface="Times New Roman"/>
                <a:sym typeface="Times New Roman"/>
              </a:defRPr>
            </a:pPr>
            <a:r>
              <a:rPr sz="1200" u="sng">
                <a:solidFill>
                  <a:srgbClr val="010101"/>
                </a:solidFill>
                <a:uFill>
                  <a:solidFill>
                    <a:schemeClr val="accent1"/>
                  </a:solidFill>
                </a:uFill>
                <a:hlinkClick r:id="rId2" invalidUrl="" action="" tgtFrame="" tooltip="" history="1" highlightClick="0" endSnd="0"/>
              </a:rPr>
              <a:t>http://fortune.com/food-contamination/</a:t>
            </a:r>
            <a:r>
              <a:rPr sz="1200" u="sng">
                <a:solidFill>
                  <a:srgbClr val="010101"/>
                </a:solidFill>
                <a:uFill>
                  <a:solidFill>
                    <a:schemeClr val="accent1"/>
                  </a:solidFill>
                </a:uFill>
                <a:hlinkClick r:id="rId3" invalidUrl="" action="" tgtFrame="" tooltip="" history="1" highlightClick="0" endSnd="0"/>
              </a:rPr>
              <a:t>https://wwwnc.cdc.gov/eid/article/17/1/p1-1101_article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60" name="Table"/>
          <p:cNvGraphicFramePr/>
          <p:nvPr/>
        </p:nvGraphicFramePr>
        <p:xfrm>
          <a:off x="2899846" y="1778636"/>
          <a:ext cx="1270001" cy="167654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200-4N Stratton Office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782-1653</a:t>
                      </a:r>
                    </a:p>
                  </a:txBody>
                  <a:tcPr marL="12700" marR="12700" marT="12700" marB="12700" anchor="ctr" anchorCtr="0" horzOverflow="overflow"/>
                </a:tc>
              </a:tr>
              <a:tr h="335309">
                <a:tc>
                  <a:txBody>
                    <a:bodyPr/>
                    <a:lstStyle/>
                    <a:p>
                      <a:pPr algn="l" defTabSz="457200">
                        <a:defRPr sz="1800"/>
                      </a:pPr>
                      <a:r>
                        <a:rPr sz="1333"/>
                        <a:t>(217) 782-1275 FAX</a:t>
                      </a:r>
                    </a:p>
                  </a:txBody>
                  <a:tcPr marL="12700" marR="12700" marT="12700" marB="12700" anchor="ctr" anchorCtr="0" horzOverflow="overflow">
                    <a:lnB w="12700">
                      <a:solidFill>
                        <a:schemeClr val="accent1"/>
                      </a:solidFill>
                    </a:lnB>
                  </a:tcPr>
                </a:tc>
              </a:tr>
            </a:tbl>
          </a:graphicData>
        </a:graphic>
      </p:graphicFrame>
      <p:graphicFrame>
        <p:nvGraphicFramePr>
          <p:cNvPr id="261" name="Table"/>
          <p:cNvGraphicFramePr/>
          <p:nvPr/>
        </p:nvGraphicFramePr>
        <p:xfrm>
          <a:off x="286288" y="735934"/>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Representative Mike Fortner (R)</a:t>
                      </a:r>
                      <a:endParaRPr b="0"/>
                    </a:p>
                    <a:p>
                      <a:pPr algn="l" defTabSz="457200">
                        <a:defRPr b="1" sz="1333"/>
                      </a:pPr>
                      <a:r>
                        <a:t>49th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62" name="Table"/>
          <p:cNvGraphicFramePr/>
          <p:nvPr/>
        </p:nvGraphicFramePr>
        <p:xfrm>
          <a:off x="2899846" y="3597100"/>
          <a:ext cx="1270001" cy="1676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135 Fremont St.</a:t>
                      </a:r>
                    </a:p>
                  </a:txBody>
                  <a:tcPr marL="12700" marR="12700" marT="12700" marB="12700" anchor="ctr" anchorCtr="0" horzOverflow="overflow"/>
                </a:tc>
              </a:tr>
              <a:tr h="335309">
                <a:tc>
                  <a:txBody>
                    <a:bodyPr/>
                    <a:lstStyle/>
                    <a:p>
                      <a:pPr algn="l" defTabSz="457200">
                        <a:defRPr sz="1800"/>
                      </a:pPr>
                      <a:r>
                        <a:rPr sz="1333"/>
                        <a:t>West Chicago, IL  60185</a:t>
                      </a:r>
                    </a:p>
                  </a:txBody>
                  <a:tcPr marL="12700" marR="12700" marT="12700" marB="12700" anchor="ctr" anchorCtr="0" horzOverflow="overflow"/>
                </a:tc>
              </a:tr>
              <a:tr h="335309">
                <a:tc>
                  <a:txBody>
                    <a:bodyPr/>
                    <a:lstStyle/>
                    <a:p>
                      <a:pPr algn="l" defTabSz="457200">
                        <a:defRPr sz="1800"/>
                      </a:pPr>
                      <a:r>
                        <a:rPr sz="1333"/>
                        <a:t>(630) 293-9344</a:t>
                      </a:r>
                    </a:p>
                  </a:txBody>
                  <a:tcPr marL="12700" marR="12700" marT="12700" marB="12700" anchor="ctr" anchorCtr="0" horzOverflow="overflow"/>
                </a:tc>
              </a:tr>
              <a:tr h="335309">
                <a:tc>
                  <a:txBody>
                    <a:bodyPr/>
                    <a:lstStyle/>
                    <a:p>
                      <a:pPr algn="l" defTabSz="457200">
                        <a:defRPr sz="1800"/>
                      </a:pPr>
                      <a:r>
                        <a:rPr sz="1333"/>
                        <a:t>(630) 293-9785 FAX</a:t>
                      </a:r>
                    </a:p>
                  </a:txBody>
                  <a:tcPr marL="12700" marR="12700" marT="12700" marB="12700" anchor="ctr" anchorCtr="0" horzOverflow="overflow">
                    <a:lnB w="12700">
                      <a:solidFill>
                        <a:schemeClr val="accent1"/>
                      </a:solidFill>
                    </a:lnB>
                  </a:tcPr>
                </a:tc>
              </a:tr>
            </a:tbl>
          </a:graphicData>
        </a:graphic>
      </p:graphicFrame>
      <p:graphicFrame>
        <p:nvGraphicFramePr>
          <p:cNvPr id="263" name="Table"/>
          <p:cNvGraphicFramePr/>
          <p:nvPr/>
        </p:nvGraphicFramePr>
        <p:xfrm>
          <a:off x="531081" y="5409215"/>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Email: </a:t>
                      </a:r>
                      <a:r>
                        <a:t>mike.fortner@sbcglobal.net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64" name="Table"/>
          <p:cNvGraphicFramePr/>
          <p:nvPr/>
        </p:nvGraphicFramePr>
        <p:xfrm>
          <a:off x="531081" y="5966452"/>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Years served: </a:t>
                      </a:r>
                      <a:r>
                        <a:t>January 2007 - Present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65" name="Table"/>
          <p:cNvGraphicFramePr/>
          <p:nvPr/>
        </p:nvGraphicFramePr>
        <p:xfrm>
          <a:off x="6753855" y="437367"/>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Appropriations-Higher Education; Cities &amp; Villages (Republican Spokesperson); Cybersecurity, Data Analytics, &amp; IT (Republican Spokesperson); Economic Opportunity (Republican Spokesperson); Elections &amp; Campaign Finance (Republican Spokesperson); Health Care Licenses; Tollway Oversight (Republican Spokesperson); Local Government Subcommittee; Energy; Ballot Access Subcommittee; State Government Administration (Republican Spokesperson).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66" name="Table"/>
          <p:cNvGraphicFramePr/>
          <p:nvPr/>
        </p:nvGraphicFramePr>
        <p:xfrm>
          <a:off x="6979765" y="2831216"/>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Mike Fortner (R- West Chicago) former mayor of West Chicago, and has headed transportation policy for the DuPage Mayors and Managers Conference. He has a B.A. in math and physics from Carleton College in Northfield, Minnesota, and M.S. and Ph.D. degrees in physics from Brandeis University in Massachusetts. He also teaches physics at Northern Illinois University, and co-chairs the Illinois Articulation Initiative Physics Panel. He formerly was a West Chicago alderman and a member of the West Chicago Elementary District 33 school board.</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67" name="Table"/>
          <p:cNvGraphicFramePr/>
          <p:nvPr/>
        </p:nvGraphicFramePr>
        <p:xfrm>
          <a:off x="6507575" y="5409215"/>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70000"/>
              </a:tblGrid>
              <a:tr h="335309">
                <a:tc>
                  <a:txBody>
                    <a:bodyPr/>
                    <a:lstStyle/>
                    <a:p>
                      <a:pPr algn="l">
                        <a:defRPr sz="2400"/>
                      </a:pPr>
                    </a:p>
                  </a:txBody>
                  <a:tcPr marL="0" marR="0" marT="0" marB="0" anchor="t" anchorCtr="0" horzOverflow="overflow">
                    <a:lnT w="12700">
                      <a:solidFill>
                        <a:schemeClr val="accent1"/>
                      </a:solidFill>
                    </a:lnT>
                    <a:lnB w="12700">
                      <a:solidFill>
                        <a:schemeClr val="accent1"/>
                      </a:solidFill>
                    </a:lnB>
                  </a:tcPr>
                </a:tc>
              </a:tr>
            </a:tbl>
          </a:graphicData>
        </a:graphic>
      </p:graphicFrame>
      <p:graphicFrame>
        <p:nvGraphicFramePr>
          <p:cNvPr id="268" name="Table"/>
          <p:cNvGraphicFramePr/>
          <p:nvPr/>
        </p:nvGraphicFramePr>
        <p:xfrm>
          <a:off x="6507575" y="5409215"/>
          <a:ext cx="254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9700"/>
                <a:gridCol w="2196465"/>
              </a:tblGrid>
              <a:tr h="335309">
                <a:tc>
                  <a:txBody>
                    <a:bodyPr/>
                    <a:lstStyle/>
                    <a:p>
                      <a:pPr algn="l" defTabSz="457200">
                        <a:defRPr sz="1800"/>
                      </a:pPr>
                      <a:r>
                        <a:rPr b="1" sz="1333"/>
                        <a:t>Associated Senator(s):</a:t>
                      </a:r>
                    </a:p>
                  </a:txBody>
                  <a:tcPr marL="0" marR="0" marT="0" marB="0" anchor="ctr" anchorCtr="0" horzOverflow="overflow">
                    <a:lnT w="12700">
                      <a:solidFill>
                        <a:schemeClr val="accent1"/>
                      </a:solidFill>
                    </a:lnT>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Jim Oberweis</a:t>
                      </a:r>
                    </a:p>
                  </a:txBody>
                  <a:tcPr marL="0" marR="0" marT="0" marB="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Government Champions and Stakeholders:…"/>
          <p:cNvSpPr txBox="1"/>
          <p:nvPr/>
        </p:nvSpPr>
        <p:spPr>
          <a:xfrm>
            <a:off x="1529085" y="1192156"/>
            <a:ext cx="9121131" cy="3695452"/>
          </a:xfrm>
          <a:prstGeom prst="rect">
            <a:avLst/>
          </a:prstGeom>
          <a:ln w="12700">
            <a:miter lim="400000"/>
          </a:ln>
          <a:extLst>
            <a:ext uri="{C572A759-6A51-4108-AA02-DFA0A04FC94B}">
              <ma14:wrappingTextBoxFlag xmlns:ma14="http://schemas.microsoft.com/office/mac/drawingml/2011/main" val="1"/>
            </a:ext>
          </a:extLst>
        </p:spPr>
        <p:txBody>
          <a:bodyPr wrap="none" lIns="1104900" tIns="1104900" rIns="1104900" bIns="1104900">
            <a:spAutoFit/>
          </a:bodyPr>
          <a:lstStyle/>
          <a:p>
            <a:pPr>
              <a:defRPr>
                <a:solidFill>
                  <a:srgbClr val="000000"/>
                </a:solidFill>
              </a:defRPr>
            </a:pPr>
            <a:r>
              <a:t>Government Champions and Stakeholders:</a:t>
            </a:r>
          </a:p>
          <a:p>
            <a:pPr>
              <a:defRPr b="0">
                <a:solidFill>
                  <a:srgbClr val="000000"/>
                </a:solidFill>
              </a:defRPr>
            </a:pPr>
            <a:r>
              <a:t>Senate Sponsors:</a:t>
            </a:r>
          </a:p>
          <a:p>
            <a:pPr>
              <a:defRPr b="0">
                <a:solidFill>
                  <a:srgbClr val="000000"/>
                </a:solidFill>
              </a:defRPr>
            </a:pPr>
            <a:r>
              <a:rPr>
                <a:latin typeface="Times New Roman"/>
                <a:ea typeface="Times New Roman"/>
                <a:cs typeface="Times New Roman"/>
                <a:sym typeface="Times New Roman"/>
              </a:rPr>
              <a:t>Julie Morrison, Sen. Jim Oberweis,  </a:t>
            </a:r>
            <a:r>
              <a:rPr>
                <a:solidFill>
                  <a:srgbClr val="090909"/>
                </a:solidFill>
                <a:latin typeface="Times New Roman"/>
                <a:ea typeface="Times New Roman"/>
                <a:cs typeface="Times New Roman"/>
                <a:sym typeface="Times New Roman"/>
                <a:hlinkClick r:id="rId2" invalidUrl="" action="" tgtFrame="" tooltip="" history="1" highlightClick="0" endSnd="0"/>
              </a:rPr>
              <a:t>Toi W. Hutchinson</a:t>
            </a:r>
            <a:r>
              <a:rPr>
                <a:solidFill>
                  <a:srgbClr val="090909"/>
                </a:solidFill>
                <a:latin typeface="Times New Roman"/>
                <a:ea typeface="Times New Roman"/>
                <a:cs typeface="Times New Roman"/>
                <a:sym typeface="Times New Roman"/>
              </a:rPr>
              <a:t> </a:t>
            </a:r>
            <a:endParaRPr>
              <a:solidFill>
                <a:srgbClr val="090909"/>
              </a:solidFill>
              <a:latin typeface="Times New Roman"/>
              <a:ea typeface="Times New Roman"/>
              <a:cs typeface="Times New Roman"/>
              <a:sym typeface="Times New Roman"/>
            </a:endParaRPr>
          </a:p>
          <a:p>
            <a:pPr>
              <a:defRPr b="0">
                <a:solidFill>
                  <a:srgbClr val="090909"/>
                </a:solidFill>
                <a:latin typeface="Times New Roman"/>
                <a:ea typeface="Times New Roman"/>
                <a:cs typeface="Times New Roman"/>
                <a:sym typeface="Times New Roman"/>
              </a:defRPr>
            </a:pPr>
            <a:r>
              <a:rPr>
                <a:hlinkClick r:id="rId3" invalidUrl="" action="" tgtFrame="" tooltip="" history="1" highlightClick="0" endSnd="0"/>
              </a:rPr>
              <a:t>Linda Holmes</a:t>
            </a:r>
            <a:r>
              <a:t> ,  </a:t>
            </a:r>
            <a:r>
              <a:rPr>
                <a:hlinkClick r:id="rId4" invalidUrl="" action="" tgtFrame="" tooltip="" history="1" highlightClick="0" endSnd="0"/>
              </a:rPr>
              <a:t>Cristina Castro</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72" name="Table"/>
          <p:cNvGraphicFramePr/>
          <p:nvPr/>
        </p:nvGraphicFramePr>
        <p:xfrm>
          <a:off x="270902" y="278200"/>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Senator Julie A. Morrison (D)</a:t>
                      </a:r>
                      <a:endParaRPr b="0"/>
                    </a:p>
                    <a:p>
                      <a:pPr algn="l" defTabSz="457200">
                        <a:defRPr b="1" sz="1333"/>
                      </a:pPr>
                      <a:r>
                        <a:t>29th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73" name="Table"/>
          <p:cNvGraphicFramePr/>
          <p:nvPr/>
        </p:nvGraphicFramePr>
        <p:xfrm>
          <a:off x="2868712" y="1066948"/>
          <a:ext cx="1270001" cy="201185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Senator 29th District</a:t>
                      </a:r>
                    </a:p>
                  </a:txBody>
                  <a:tcPr marL="12700" marR="12700" marT="12700" marB="12700" anchor="ctr" anchorCtr="0" horzOverflow="overflow"/>
                </a:tc>
              </a:tr>
              <a:tr h="335309">
                <a:tc>
                  <a:txBody>
                    <a:bodyPr/>
                    <a:lstStyle/>
                    <a:p>
                      <a:pPr algn="l" defTabSz="457200">
                        <a:defRPr sz="1800"/>
                      </a:pPr>
                      <a:r>
                        <a:rPr sz="1333"/>
                        <a:t>M115 Capitol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782-3650</a:t>
                      </a:r>
                    </a:p>
                  </a:txBody>
                  <a:tcPr marL="12700" marR="12700" marT="12700" marB="12700" anchor="ctr" anchorCtr="0" horzOverflow="overflow"/>
                </a:tc>
              </a:tr>
              <a:tr h="335309">
                <a:tc>
                  <a:txBody>
                    <a:bodyPr/>
                    <a:lstStyle/>
                    <a:p>
                      <a:pPr algn="l">
                        <a:defRPr sz="2400"/>
                      </a:pPr>
                    </a:p>
                  </a:txBody>
                  <a:tcPr marL="12700" marR="12700" marT="12700" marB="12700" anchor="ctr" anchorCtr="0" horzOverflow="overflow">
                    <a:lnB w="12700">
                      <a:solidFill>
                        <a:schemeClr val="accent1"/>
                      </a:solidFill>
                    </a:lnB>
                  </a:tcPr>
                </a:tc>
              </a:tr>
            </a:tbl>
          </a:graphicData>
        </a:graphic>
      </p:graphicFrame>
      <p:graphicFrame>
        <p:nvGraphicFramePr>
          <p:cNvPr id="274" name="Table"/>
          <p:cNvGraphicFramePr/>
          <p:nvPr/>
        </p:nvGraphicFramePr>
        <p:xfrm>
          <a:off x="6457647" y="1285689"/>
          <a:ext cx="1270001" cy="1676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700 Osterman Ave.</a:t>
                      </a:r>
                    </a:p>
                  </a:txBody>
                  <a:tcPr marL="12700" marR="12700" marT="12700" marB="12700" anchor="ctr" anchorCtr="0" horzOverflow="overflow"/>
                </a:tc>
              </a:tr>
              <a:tr h="335309">
                <a:tc>
                  <a:txBody>
                    <a:bodyPr/>
                    <a:lstStyle/>
                    <a:p>
                      <a:pPr algn="l" defTabSz="457200">
                        <a:defRPr sz="1800"/>
                      </a:pPr>
                      <a:r>
                        <a:rPr sz="1333"/>
                        <a:t>Deerfield, IL  60015</a:t>
                      </a:r>
                    </a:p>
                  </a:txBody>
                  <a:tcPr marL="12700" marR="12700" marT="12700" marB="12700" anchor="ctr" anchorCtr="0" horzOverflow="overflow"/>
                </a:tc>
              </a:tr>
              <a:tr h="335309">
                <a:tc>
                  <a:txBody>
                    <a:bodyPr/>
                    <a:lstStyle/>
                    <a:p>
                      <a:pPr algn="l" defTabSz="457200">
                        <a:defRPr sz="1800"/>
                      </a:pPr>
                      <a:r>
                        <a:rPr sz="1333"/>
                        <a:t>(847) 945-5200</a:t>
                      </a:r>
                    </a:p>
                  </a:txBody>
                  <a:tcPr marL="12700" marR="12700" marT="12700" marB="12700" anchor="ctr" anchorCtr="0" horzOverflow="overflow"/>
                </a:tc>
              </a:tr>
              <a:tr h="335309">
                <a:tc>
                  <a:txBody>
                    <a:bodyPr/>
                    <a:lstStyle/>
                    <a:p>
                      <a:pPr algn="l" defTabSz="457200">
                        <a:defRPr sz="1800"/>
                      </a:pPr>
                      <a:r>
                        <a:rPr sz="1333"/>
                        <a:t>(847) 945-5214 FAX</a:t>
                      </a:r>
                    </a:p>
                  </a:txBody>
                  <a:tcPr marL="12700" marR="12700" marT="12700" marB="12700" anchor="ctr" anchorCtr="0" horzOverflow="overflow">
                    <a:lnB w="12700">
                      <a:solidFill>
                        <a:schemeClr val="accent1"/>
                      </a:solidFill>
                    </a:lnB>
                  </a:tcPr>
                </a:tc>
              </a:tr>
            </a:tbl>
          </a:graphicData>
        </a:graphic>
      </p:graphicFrame>
      <p:graphicFrame>
        <p:nvGraphicFramePr>
          <p:cNvPr id="275" name="Table"/>
          <p:cNvGraphicFramePr/>
          <p:nvPr/>
        </p:nvGraphicFramePr>
        <p:xfrm>
          <a:off x="273558" y="3309466"/>
          <a:ext cx="49149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b="1" sz="1333"/>
                      </a:pPr>
                      <a:r>
                        <a:t>Years served: </a:t>
                      </a:r>
                      <a:r>
                        <a:rPr b="0"/>
                        <a:t>2013 - Present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76" name="Table"/>
          <p:cNvGraphicFramePr/>
          <p:nvPr/>
        </p:nvGraphicFramePr>
        <p:xfrm>
          <a:off x="273558" y="3839246"/>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Appropriations II; Committee of the Whole; Environment and Conservation; Gaming; Government Reform; Human Services (Chairperson); Transportation; Oversight Medicaid Mang. Care, Spec; Sub. on Consequences of Fed.Policy; Subcommittee on Fracking (Sub-Chairperson).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77" name="Table"/>
          <p:cNvGraphicFramePr/>
          <p:nvPr/>
        </p:nvGraphicFramePr>
        <p:xfrm>
          <a:off x="464230" y="5146654"/>
          <a:ext cx="49149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Elected to the Senate in 2012; born in Beardstown; received a bachelor's degree from Knox College; served as supervisor of West Deerfield Township, married to husband Joe with three grown children.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78" name="Table"/>
          <p:cNvGraphicFramePr/>
          <p:nvPr/>
        </p:nvGraphicFramePr>
        <p:xfrm>
          <a:off x="5611946" y="3832896"/>
          <a:ext cx="2540001" cy="67062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065905"/>
                <a:gridCol w="2080260"/>
              </a:tblGrid>
              <a:tr h="335309">
                <a:tc>
                  <a:txBody>
                    <a:bodyPr/>
                    <a:lstStyle/>
                    <a:p>
                      <a:pPr algn="l" defTabSz="457200">
                        <a:defRPr sz="1800"/>
                      </a:pPr>
                      <a:r>
                        <a:rPr b="1" sz="1333"/>
                        <a:t>Associated Representative(s):</a:t>
                      </a:r>
                    </a:p>
                  </a:txBody>
                  <a:tcPr marL="0" marR="0" marT="0" marB="0" anchor="ctr" anchorCtr="0" horzOverflow="overflow">
                    <a:lnT w="12700">
                      <a:solidFill>
                        <a:schemeClr val="accent1"/>
                      </a:solidFill>
                    </a:lnT>
                  </a:tcPr>
                </a:tc>
                <a:tc>
                  <a:txBody>
                    <a:bodyPr/>
                    <a:lstStyle/>
                    <a:p>
                      <a:pPr algn="l" defTabSz="457200">
                        <a:defRPr sz="1333" u="sng">
                          <a:solidFill>
                            <a:srgbClr val="663366"/>
                          </a:solidFill>
                          <a:uFill>
                            <a:solidFill>
                              <a:srgbClr val="663366"/>
                            </a:solidFill>
                          </a:uFill>
                        </a:defRPr>
                      </a:pPr>
                      <a:r>
                        <a:rPr>
                          <a:solidFill>
                            <a:schemeClr val="accent1"/>
                          </a:solidFill>
                          <a:uFill>
                            <a:solidFill>
                              <a:schemeClr val="accent1"/>
                            </a:solidFill>
                          </a:uFill>
                          <a:hlinkClick r:id="rId2" invalidUrl="" action="" tgtFrame="" tooltip="" history="1" highlightClick="0" endSnd="0"/>
                        </a:rPr>
                        <a:t>Jonathan Carroll</a:t>
                      </a:r>
                    </a:p>
                  </a:txBody>
                  <a:tcPr marL="0" marR="0" marT="0" marB="0" anchor="ctr" anchorCtr="0" horzOverflow="overflow">
                    <a:lnT w="12700">
                      <a:solidFill>
                        <a:schemeClr val="accent1"/>
                      </a:solidFill>
                    </a:lnT>
                  </a:tcPr>
                </a:tc>
              </a:tr>
              <a:tr h="335309">
                <a:tc>
                  <a:txBody>
                    <a:bodyPr/>
                    <a:lstStyle/>
                    <a:p>
                      <a:pPr algn="l">
                        <a:defRPr sz="2400"/>
                      </a:pPr>
                    </a:p>
                  </a:txBody>
                  <a:tcPr marL="0" marR="0" marT="0" marB="0" anchor="ctr" anchorCtr="0" horzOverflow="overflow">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3" invalidUrl="" action="" tgtFrame="" tooltip="" history="1" highlightClick="0" endSnd="0"/>
                        </a:rPr>
                        <a:t>Scott Drury</a:t>
                      </a:r>
                    </a:p>
                  </a:txBody>
                  <a:tcPr marL="0" marR="0" marT="0" marB="0" anchor="ctr" anchorCtr="0" horzOverflow="overflow">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0" name="Table"/>
          <p:cNvGraphicFramePr/>
          <p:nvPr/>
        </p:nvGraphicFramePr>
        <p:xfrm>
          <a:off x="327362" y="386802"/>
          <a:ext cx="12700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Senator Jim Oberweis (R)</a:t>
                      </a:r>
                      <a:endParaRPr b="0"/>
                    </a:p>
                    <a:p>
                      <a:pPr algn="l" defTabSz="457200">
                        <a:defRPr b="1" sz="1333"/>
                      </a:pPr>
                      <a:r>
                        <a:t>25th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81" name="Table"/>
          <p:cNvGraphicFramePr/>
          <p:nvPr/>
        </p:nvGraphicFramePr>
        <p:xfrm>
          <a:off x="6666665" y="1326420"/>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Committee of the Whole; Labor (Minority Spokesperson); Appropriations II; Environment and Conservation; Transportation; Human Services; Executive.</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82" name="Table"/>
          <p:cNvGraphicFramePr/>
          <p:nvPr/>
        </p:nvGraphicFramePr>
        <p:xfrm>
          <a:off x="6666665" y="2034318"/>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Jim Oberweis of Sugar Grove has served in the Illinois Senate since January 2013. He serves as Republican spokesperson for the Labor and Commerce Committee, and is a member of the Appropriations I, Environment, Local Government, and Public Health committees. A lifelong resident of the Fox Valley, Jim graduated from Marmion Military Academy, earned a B.A. from the University of Illinois at Champaign-Urbana and an M.B.A. from the University of Chicago Graduate School of Business. His first job was a math and science teacher at Waldo Junior High School in Aurora. He later launched a career in the financial services industry. Today, Oberweis Asset Management manages approximately $2 billion in growth stock assets. Jim also serves as the Chairman of Oberweis Dairy, a business founded by his grandfather Peter. Jim is married, and his wife Julie works with him at Oberweis Dairy. He has five adult children, two stepchildren, and 20 grandchildren.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83" name="Table"/>
          <p:cNvGraphicFramePr/>
          <p:nvPr/>
        </p:nvGraphicFramePr>
        <p:xfrm>
          <a:off x="2920383" y="1039296"/>
          <a:ext cx="1270001" cy="1676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Senator 25th District</a:t>
                      </a:r>
                    </a:p>
                  </a:txBody>
                  <a:tcPr marL="12700" marR="12700" marT="12700" marB="12700" anchor="ctr" anchorCtr="0" horzOverflow="overflow"/>
                </a:tc>
              </a:tr>
              <a:tr h="335309">
                <a:tc>
                  <a:txBody>
                    <a:bodyPr/>
                    <a:lstStyle/>
                    <a:p>
                      <a:pPr algn="l" defTabSz="457200">
                        <a:defRPr sz="1800"/>
                      </a:pPr>
                      <a:r>
                        <a:rPr sz="1333"/>
                        <a:t>108D Capitol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782-0471</a:t>
                      </a:r>
                    </a:p>
                  </a:txBody>
                  <a:tcPr marL="12700" marR="12700" marT="12700" marB="12700" anchor="ctr" anchorCtr="0" horzOverflow="overflow">
                    <a:lnB w="12700">
                      <a:solidFill>
                        <a:schemeClr val="accent1"/>
                      </a:solidFill>
                    </a:lnB>
                  </a:tcPr>
                </a:tc>
              </a:tr>
            </a:tbl>
          </a:graphicData>
        </a:graphic>
      </p:graphicFrame>
      <p:graphicFrame>
        <p:nvGraphicFramePr>
          <p:cNvPr id="284" name="Table"/>
          <p:cNvGraphicFramePr/>
          <p:nvPr/>
        </p:nvGraphicFramePr>
        <p:xfrm>
          <a:off x="3186713" y="2973829"/>
          <a:ext cx="1270001" cy="13412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959 Oak Street</a:t>
                      </a:r>
                    </a:p>
                  </a:txBody>
                  <a:tcPr marL="12700" marR="12700" marT="12700" marB="12700" anchor="ctr" anchorCtr="0" horzOverflow="overflow"/>
                </a:tc>
              </a:tr>
              <a:tr h="335309">
                <a:tc>
                  <a:txBody>
                    <a:bodyPr/>
                    <a:lstStyle/>
                    <a:p>
                      <a:pPr algn="l" defTabSz="457200">
                        <a:defRPr sz="1800"/>
                      </a:pPr>
                      <a:r>
                        <a:rPr sz="1333"/>
                        <a:t>North Aurora, IL  60542</a:t>
                      </a:r>
                    </a:p>
                  </a:txBody>
                  <a:tcPr marL="12700" marR="12700" marT="12700" marB="12700" anchor="ctr" anchorCtr="0" horzOverflow="overflow"/>
                </a:tc>
              </a:tr>
              <a:tr h="335309">
                <a:tc>
                  <a:txBody>
                    <a:bodyPr/>
                    <a:lstStyle/>
                    <a:p>
                      <a:pPr algn="l" defTabSz="457200">
                        <a:defRPr sz="1800"/>
                      </a:pPr>
                      <a:r>
                        <a:rPr sz="1333"/>
                        <a:t>(630) 800-1992</a:t>
                      </a:r>
                    </a:p>
                  </a:txBody>
                  <a:tcPr marL="12700" marR="12700" marT="12700" marB="12700" anchor="ctr" anchorCtr="0" horzOverflow="overflow">
                    <a:lnB w="12700">
                      <a:solidFill>
                        <a:schemeClr val="accent1"/>
                      </a:solidFill>
                    </a:lnB>
                  </a:tcPr>
                </a:tc>
              </a:tr>
            </a:tbl>
          </a:graphicData>
        </a:graphic>
      </p:graphicFrame>
      <p:graphicFrame>
        <p:nvGraphicFramePr>
          <p:cNvPr id="285" name="Table"/>
          <p:cNvGraphicFramePr/>
          <p:nvPr/>
        </p:nvGraphicFramePr>
        <p:xfrm>
          <a:off x="1232234" y="4949802"/>
          <a:ext cx="49149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b="1" sz="1333"/>
                      </a:pPr>
                      <a:r>
                        <a:t>Years served: </a:t>
                      </a:r>
                      <a:r>
                        <a:rPr b="0"/>
                        <a:t>2013 - Present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87" name="Table"/>
          <p:cNvGraphicFramePr/>
          <p:nvPr/>
        </p:nvGraphicFramePr>
        <p:xfrm>
          <a:off x="5796439" y="1088274"/>
          <a:ext cx="1270001" cy="201185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76 S. LaSalle Street,</a:t>
                      </a:r>
                    </a:p>
                  </a:txBody>
                  <a:tcPr marL="12700" marR="12700" marT="12700" marB="12700" anchor="ctr" anchorCtr="0" horzOverflow="overflow"/>
                </a:tc>
              </a:tr>
              <a:tr h="335309">
                <a:tc>
                  <a:txBody>
                    <a:bodyPr/>
                    <a:lstStyle/>
                    <a:p>
                      <a:pPr algn="l" defTabSz="457200">
                        <a:defRPr sz="1800"/>
                      </a:pPr>
                      <a:r>
                        <a:rPr sz="1333"/>
                        <a:t>Suite 202</a:t>
                      </a:r>
                    </a:p>
                  </a:txBody>
                  <a:tcPr marL="12700" marR="12700" marT="12700" marB="12700" anchor="ctr" anchorCtr="0" horzOverflow="overflow"/>
                </a:tc>
              </a:tr>
              <a:tr h="335309">
                <a:tc>
                  <a:txBody>
                    <a:bodyPr/>
                    <a:lstStyle/>
                    <a:p>
                      <a:pPr algn="l" defTabSz="457200">
                        <a:defRPr sz="1800"/>
                      </a:pPr>
                      <a:r>
                        <a:rPr sz="1333"/>
                        <a:t>Aurora, IL  60505</a:t>
                      </a:r>
                    </a:p>
                  </a:txBody>
                  <a:tcPr marL="12700" marR="12700" marT="12700" marB="12700" anchor="ctr" anchorCtr="0" horzOverflow="overflow"/>
                </a:tc>
              </a:tr>
              <a:tr h="335309">
                <a:tc>
                  <a:txBody>
                    <a:bodyPr/>
                    <a:lstStyle/>
                    <a:p>
                      <a:pPr algn="l" defTabSz="457200">
                        <a:defRPr sz="1800"/>
                      </a:pPr>
                      <a:r>
                        <a:rPr sz="1333"/>
                        <a:t>(630) 801-8985</a:t>
                      </a:r>
                    </a:p>
                  </a:txBody>
                  <a:tcPr marL="12700" marR="12700" marT="12700" marB="12700" anchor="ctr" anchorCtr="0" horzOverflow="overflow"/>
                </a:tc>
              </a:tr>
              <a:tr h="335309">
                <a:tc>
                  <a:txBody>
                    <a:bodyPr/>
                    <a:lstStyle/>
                    <a:p>
                      <a:pPr algn="l" defTabSz="457200">
                        <a:defRPr sz="1800"/>
                      </a:pPr>
                      <a:r>
                        <a:rPr sz="1333"/>
                        <a:t>(630) 801-8987 FAX</a:t>
                      </a:r>
                    </a:p>
                  </a:txBody>
                  <a:tcPr marL="12700" marR="12700" marT="12700" marB="12700" anchor="ctr" anchorCtr="0" horzOverflow="overflow">
                    <a:lnB w="12700">
                      <a:solidFill>
                        <a:schemeClr val="accent1"/>
                      </a:solidFill>
                    </a:lnB>
                  </a:tcPr>
                </a:tc>
              </a:tr>
            </a:tbl>
          </a:graphicData>
        </a:graphic>
      </p:graphicFrame>
      <p:graphicFrame>
        <p:nvGraphicFramePr>
          <p:cNvPr id="288" name="Table"/>
          <p:cNvGraphicFramePr/>
          <p:nvPr/>
        </p:nvGraphicFramePr>
        <p:xfrm>
          <a:off x="2220785" y="1262278"/>
          <a:ext cx="1270001" cy="1676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Senator 42nd District</a:t>
                      </a:r>
                    </a:p>
                  </a:txBody>
                  <a:tcPr marL="12700" marR="12700" marT="12700" marB="12700" anchor="ctr" anchorCtr="0" horzOverflow="overflow"/>
                </a:tc>
              </a:tr>
              <a:tr h="335309">
                <a:tc>
                  <a:txBody>
                    <a:bodyPr/>
                    <a:lstStyle/>
                    <a:p>
                      <a:pPr algn="l" defTabSz="457200">
                        <a:defRPr sz="1800"/>
                      </a:pPr>
                      <a:r>
                        <a:rPr sz="1333"/>
                        <a:t>129 Capitol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782-0422</a:t>
                      </a:r>
                    </a:p>
                  </a:txBody>
                  <a:tcPr marL="12700" marR="12700" marT="12700" marB="12700" anchor="ctr" anchorCtr="0" horzOverflow="overflow">
                    <a:lnB w="12700">
                      <a:solidFill>
                        <a:schemeClr val="accent1"/>
                      </a:solidFill>
                    </a:lnB>
                  </a:tcPr>
                </a:tc>
              </a:tr>
            </a:tbl>
          </a:graphicData>
        </a:graphic>
      </p:graphicFrame>
      <p:graphicFrame>
        <p:nvGraphicFramePr>
          <p:cNvPr id="289" name="Table"/>
          <p:cNvGraphicFramePr/>
          <p:nvPr/>
        </p:nvGraphicFramePr>
        <p:xfrm>
          <a:off x="202485" y="3850265"/>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Agriculture; Commerce and Economic Development (Chairperson); Committee of the Whole; Insurance; Labor (Vice-Chairperson); Local Government; Telecommunications &amp; InfoTechnology; Subcommittee on Special Issues (LB) (Sub-Chairperson); Housing, Special Committee On.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90" name="Table"/>
          <p:cNvGraphicFramePr/>
          <p:nvPr/>
        </p:nvGraphicFramePr>
        <p:xfrm>
          <a:off x="202485" y="5056410"/>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Elected to the Senate in 2006; born March 16, 1959, in Chicago; received a bachelor's degree from the National College of Education (now National-Lewis University); First woman president of the National Association of the Remodeling Industry; Full-time state legislator.</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91" name="Table"/>
          <p:cNvGraphicFramePr/>
          <p:nvPr/>
        </p:nvGraphicFramePr>
        <p:xfrm>
          <a:off x="5657649" y="4157429"/>
          <a:ext cx="2540001" cy="67062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784600"/>
                <a:gridCol w="2362200"/>
              </a:tblGrid>
              <a:tr h="335309">
                <a:tc>
                  <a:txBody>
                    <a:bodyPr/>
                    <a:lstStyle/>
                    <a:p>
                      <a:pPr algn="l" defTabSz="457200">
                        <a:defRPr sz="1800"/>
                      </a:pPr>
                      <a:r>
                        <a:rPr b="1" sz="1333"/>
                        <a:t>Associated Representative(s):</a:t>
                      </a:r>
                    </a:p>
                  </a:txBody>
                  <a:tcPr marL="0" marR="0" marT="0" marB="0" anchor="ctr" anchorCtr="0" horzOverflow="overflow">
                    <a:lnT w="12700">
                      <a:solidFill>
                        <a:schemeClr val="accent1"/>
                      </a:solidFill>
                    </a:lnT>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Linda Chapa LaVia</a:t>
                      </a:r>
                    </a:p>
                  </a:txBody>
                  <a:tcPr marL="0" marR="0" marT="0" marB="0" anchor="ctr" anchorCtr="0" horzOverflow="overflow">
                    <a:lnT w="12700">
                      <a:solidFill>
                        <a:schemeClr val="accent1"/>
                      </a:solidFill>
                    </a:lnT>
                  </a:tcPr>
                </a:tc>
              </a:tr>
              <a:tr h="335309">
                <a:tc>
                  <a:txBody>
                    <a:bodyPr/>
                    <a:lstStyle/>
                    <a:p>
                      <a:pPr algn="l">
                        <a:defRPr sz="2400"/>
                      </a:pPr>
                    </a:p>
                  </a:txBody>
                  <a:tcPr marL="0" marR="0" marT="0" marB="0" anchor="ctr" anchorCtr="0" horzOverflow="overflow">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3" invalidUrl="" action="" tgtFrame="" tooltip="" history="1" highlightClick="0" endSnd="0"/>
                        </a:rPr>
                        <a:t>Stephanie A. Kifowit</a:t>
                      </a:r>
                    </a:p>
                  </a:txBody>
                  <a:tcPr marL="0" marR="0" marT="0" marB="0" anchor="ctr" anchorCtr="0" horzOverflow="overflow">
                    <a:lnB w="12700">
                      <a:solidFill>
                        <a:schemeClr val="accent1"/>
                      </a:solidFill>
                    </a:lnB>
                  </a:tcPr>
                </a:tc>
              </a:tr>
            </a:tbl>
          </a:graphicData>
        </a:graphic>
      </p:graphicFrame>
      <p:graphicFrame>
        <p:nvGraphicFramePr>
          <p:cNvPr id="292" name="Table"/>
          <p:cNvGraphicFramePr/>
          <p:nvPr/>
        </p:nvGraphicFramePr>
        <p:xfrm>
          <a:off x="202485" y="3324744"/>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b="1" sz="1333"/>
                      </a:pPr>
                      <a:r>
                        <a:t>Years served: </a:t>
                      </a:r>
                      <a:r>
                        <a:rPr b="0"/>
                        <a:t>2007 - Present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93" name="Table"/>
          <p:cNvGraphicFramePr/>
          <p:nvPr/>
        </p:nvGraphicFramePr>
        <p:xfrm>
          <a:off x="298642" y="297701"/>
          <a:ext cx="61849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Senator Linda Holmes (D)</a:t>
                      </a:r>
                      <a:endParaRPr b="0"/>
                    </a:p>
                    <a:p>
                      <a:pPr algn="l" defTabSz="457200">
                        <a:defRPr b="1" sz="1333"/>
                      </a:pPr>
                      <a:r>
                        <a:t>42nd District</a:t>
                      </a:r>
                      <a:endParaRPr b="0" sz="1600"/>
                    </a:p>
                    <a:p>
                      <a:pPr algn="l" defTabSz="457200">
                        <a:defRPr b="1" sz="1333"/>
                      </a:pPr>
                      <a:r>
                        <a:t>Majority Caucus Whip</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pringfield Office:…"/>
          <p:cNvSpPr txBox="1"/>
          <p:nvPr/>
        </p:nvSpPr>
        <p:spPr>
          <a:xfrm>
            <a:off x="2337886" y="853370"/>
            <a:ext cx="2175033" cy="2562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333">
                <a:solidFill>
                  <a:srgbClr val="000000"/>
                </a:solidFill>
              </a:defRPr>
            </a:pPr>
            <a:r>
              <a:t>Springfield Office:</a:t>
            </a:r>
            <a:endParaRPr b="0"/>
          </a:p>
          <a:p>
            <a:pPr defTabSz="457200">
              <a:defRPr b="0" sz="1333">
                <a:solidFill>
                  <a:srgbClr val="000000"/>
                </a:solidFill>
              </a:defRPr>
            </a:pPr>
            <a:r>
              <a:t>Senator 40th District</a:t>
            </a:r>
          </a:p>
          <a:p>
            <a:pPr defTabSz="457200">
              <a:defRPr b="0" sz="1333">
                <a:solidFill>
                  <a:srgbClr val="000000"/>
                </a:solidFill>
              </a:defRPr>
            </a:pPr>
            <a:r>
              <a:t>121C Capitol Building</a:t>
            </a:r>
          </a:p>
          <a:p>
            <a:pPr defTabSz="457200">
              <a:defRPr b="0" sz="1333">
                <a:solidFill>
                  <a:srgbClr val="000000"/>
                </a:solidFill>
              </a:defRPr>
            </a:pPr>
            <a:r>
              <a:t>Springfield, IL   62706</a:t>
            </a:r>
          </a:p>
          <a:p>
            <a:pPr defTabSz="457200">
              <a:defRPr b="0" sz="1333">
                <a:solidFill>
                  <a:srgbClr val="000000"/>
                </a:solidFill>
              </a:defRPr>
            </a:pPr>
            <a:r>
              <a:t>(217) 782-7419</a:t>
            </a:r>
          </a:p>
          <a:p>
            <a:pPr defTabSz="457200">
              <a:defRPr b="0" sz="1333">
                <a:solidFill>
                  <a:srgbClr val="000000"/>
                </a:solidFill>
              </a:defRPr>
            </a:pPr>
            <a:r>
              <a:t> </a:t>
            </a:r>
          </a:p>
          <a:p>
            <a:pPr defTabSz="457200">
              <a:defRPr b="0" sz="1333">
                <a:solidFill>
                  <a:srgbClr val="000000"/>
                </a:solidFill>
              </a:defRPr>
            </a:pPr>
          </a:p>
          <a:p>
            <a:pPr defTabSz="457200">
              <a:defRPr sz="1333">
                <a:solidFill>
                  <a:srgbClr val="000000"/>
                </a:solidFill>
              </a:defRPr>
            </a:pPr>
            <a:r>
              <a:t>District Office:</a:t>
            </a:r>
            <a:endParaRPr b="0"/>
          </a:p>
          <a:p>
            <a:pPr defTabSz="457200">
              <a:defRPr b="0" sz="1333">
                <a:solidFill>
                  <a:srgbClr val="000000"/>
                </a:solidFill>
              </a:defRPr>
            </a:pPr>
            <a:r>
              <a:t>222 Vollmer Road</a:t>
            </a:r>
          </a:p>
          <a:p>
            <a:pPr defTabSz="457200">
              <a:defRPr b="0" sz="1333">
                <a:solidFill>
                  <a:srgbClr val="000000"/>
                </a:solidFill>
              </a:defRPr>
            </a:pPr>
            <a:r>
              <a:t>Suite 2C</a:t>
            </a:r>
          </a:p>
          <a:p>
            <a:pPr defTabSz="457200">
              <a:defRPr b="0" sz="1333">
                <a:solidFill>
                  <a:srgbClr val="000000"/>
                </a:solidFill>
              </a:defRPr>
            </a:pPr>
            <a:r>
              <a:t>Chicago Heights, IL  60411</a:t>
            </a:r>
          </a:p>
          <a:p>
            <a:pPr defTabSz="457200">
              <a:defRPr b="0" sz="1333">
                <a:solidFill>
                  <a:srgbClr val="000000"/>
                </a:solidFill>
              </a:defRPr>
            </a:pPr>
            <a:r>
              <a:t>(708) 756-0882</a:t>
            </a:r>
          </a:p>
          <a:p>
            <a:pPr defTabSz="457200">
              <a:defRPr b="0" sz="1333">
                <a:solidFill>
                  <a:srgbClr val="000000"/>
                </a:solidFill>
              </a:defRPr>
            </a:pPr>
            <a:r>
              <a:t>(708) 756-0885 FAX</a:t>
            </a:r>
          </a:p>
        </p:txBody>
      </p:sp>
      <p:sp>
        <p:nvSpPr>
          <p:cNvPr id="296" name="Senator Toi W. Hutchinson (D)…"/>
          <p:cNvSpPr txBox="1"/>
          <p:nvPr/>
        </p:nvSpPr>
        <p:spPr>
          <a:xfrm>
            <a:off x="127539" y="205774"/>
            <a:ext cx="3069194" cy="50500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600">
                <a:solidFill>
                  <a:srgbClr val="000000"/>
                </a:solidFill>
              </a:defRPr>
            </a:pPr>
            <a:r>
              <a:t>Senator Toi W. Hutchinson (D)</a:t>
            </a:r>
            <a:endParaRPr b="0"/>
          </a:p>
          <a:p>
            <a:pPr defTabSz="457200">
              <a:defRPr sz="1333">
                <a:solidFill>
                  <a:srgbClr val="000000"/>
                </a:solidFill>
              </a:defRPr>
            </a:pPr>
            <a:r>
              <a:t>40th District</a:t>
            </a:r>
          </a:p>
        </p:txBody>
      </p:sp>
      <p:graphicFrame>
        <p:nvGraphicFramePr>
          <p:cNvPr id="297" name="Table"/>
          <p:cNvGraphicFramePr/>
          <p:nvPr/>
        </p:nvGraphicFramePr>
        <p:xfrm>
          <a:off x="5542240" y="1083317"/>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Commerce and Economic Development; Committee of the Whole; Government Reform; Judiciary; Public Health; Revenue (Chairperson); Transportation; Subcommittee on Civil Rights; Subcommittee on Firearms; State &amp; Pension Fund Invest, Spec..</a:t>
                      </a:r>
                    </a:p>
                    <a:p>
                      <a:pPr algn="l" defTabSz="457200">
                        <a:defRPr sz="1333"/>
                      </a:pPr>
                    </a:p>
                    <a:p>
                      <a:pPr algn="l" defTabSz="457200">
                        <a:defRPr sz="1333"/>
                      </a:pPr>
                      <a:r>
                        <a:rPr b="1"/>
                        <a:t>Biography:</a:t>
                      </a:r>
                      <a:r>
                        <a:t> Born May 20, 1973; Graduated University of Illinois at Urbana with a Bachelor in English; J.D. Northern Illinois University, College of Law 2014, Former Olympia Fields Village Clerk; Harvard Kennedy School of Government Executive Management Program (Women and Power) 2004, 2012 Edgar Fellow at University of Illinois at Urbana Institute of Government and Public Affairs; Chair of Senate Revenue Committee, lives in Olympia Fields with husband (Paul), 3 children (Paul Jr., Camryn, Ryan) and the family dog (Maisy)</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98" name="Table"/>
          <p:cNvGraphicFramePr/>
          <p:nvPr/>
        </p:nvGraphicFramePr>
        <p:xfrm>
          <a:off x="383497" y="3698328"/>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Years served: </a:t>
                      </a:r>
                      <a:r>
                        <a:t>Appointed January 2009 - Present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299" name="Table"/>
          <p:cNvGraphicFramePr/>
          <p:nvPr/>
        </p:nvGraphicFramePr>
        <p:xfrm>
          <a:off x="518504" y="4468286"/>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70000"/>
              </a:tblGrid>
              <a:tr h="335309">
                <a:tc>
                  <a:txBody>
                    <a:bodyPr/>
                    <a:lstStyle/>
                    <a:p>
                      <a:pPr algn="l">
                        <a:defRPr sz="2400"/>
                      </a:pPr>
                    </a:p>
                  </a:txBody>
                  <a:tcPr marL="0" marR="0" marT="0" marB="0" anchor="t" anchorCtr="0" horzOverflow="overflow">
                    <a:lnT w="12700">
                      <a:solidFill>
                        <a:schemeClr val="accent1"/>
                      </a:solidFill>
                    </a:lnT>
                    <a:lnB w="12700">
                      <a:solidFill>
                        <a:schemeClr val="accent1"/>
                      </a:solidFill>
                    </a:lnB>
                  </a:tcPr>
                </a:tc>
              </a:tr>
            </a:tbl>
          </a:graphicData>
        </a:graphic>
      </p:graphicFrame>
      <p:graphicFrame>
        <p:nvGraphicFramePr>
          <p:cNvPr id="300" name="Table"/>
          <p:cNvGraphicFramePr/>
          <p:nvPr/>
        </p:nvGraphicFramePr>
        <p:xfrm>
          <a:off x="518504" y="4468286"/>
          <a:ext cx="2540001" cy="67062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944620"/>
                <a:gridCol w="2202180"/>
              </a:tblGrid>
              <a:tr h="335309">
                <a:tc>
                  <a:txBody>
                    <a:bodyPr/>
                    <a:lstStyle/>
                    <a:p>
                      <a:pPr algn="l" defTabSz="457200">
                        <a:defRPr sz="1800"/>
                      </a:pPr>
                      <a:r>
                        <a:rPr b="1" sz="1333"/>
                        <a:t>Associated Representative(s):</a:t>
                      </a:r>
                    </a:p>
                  </a:txBody>
                  <a:tcPr marL="0" marR="0" marT="0" marB="0" anchor="ctr" anchorCtr="0" horzOverflow="overflow">
                    <a:lnT w="12700">
                      <a:solidFill>
                        <a:schemeClr val="accent1"/>
                      </a:solidFill>
                    </a:lnT>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Lindsay Parkhurst</a:t>
                      </a:r>
                    </a:p>
                  </a:txBody>
                  <a:tcPr marL="0" marR="0" marT="0" marB="0" anchor="ctr" anchorCtr="0" horzOverflow="overflow">
                    <a:lnT w="12700">
                      <a:solidFill>
                        <a:schemeClr val="accent1"/>
                      </a:solidFill>
                    </a:lnT>
                  </a:tcPr>
                </a:tc>
              </a:tr>
              <a:tr h="335309">
                <a:tc>
                  <a:txBody>
                    <a:bodyPr/>
                    <a:lstStyle/>
                    <a:p>
                      <a:pPr algn="l">
                        <a:defRPr sz="2400"/>
                      </a:pPr>
                    </a:p>
                  </a:txBody>
                  <a:tcPr marL="0" marR="0" marT="0" marB="0" anchor="ctr" anchorCtr="0" horzOverflow="overflow">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3" invalidUrl="" action="" tgtFrame="" tooltip="" history="1" highlightClick="0" endSnd="0"/>
                        </a:rPr>
                        <a:t>Anthony DeLuca</a:t>
                      </a:r>
                    </a:p>
                  </a:txBody>
                  <a:tcPr marL="0" marR="0" marT="0" marB="0" anchor="ctr" anchorCtr="0" horzOverflow="overflow">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02" name="Table"/>
          <p:cNvGraphicFramePr/>
          <p:nvPr/>
        </p:nvGraphicFramePr>
        <p:xfrm>
          <a:off x="245213" y="571637"/>
          <a:ext cx="12700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Senator Cristina Castro (D)</a:t>
                      </a:r>
                      <a:endParaRPr b="0"/>
                    </a:p>
                    <a:p>
                      <a:pPr algn="l" defTabSz="457200">
                        <a:defRPr b="1" sz="1333"/>
                      </a:pPr>
                      <a:r>
                        <a:t>22nd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303" name="Table"/>
          <p:cNvGraphicFramePr/>
          <p:nvPr/>
        </p:nvGraphicFramePr>
        <p:xfrm>
          <a:off x="2119432" y="1183056"/>
          <a:ext cx="1270001" cy="16765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Senator 22nd District</a:t>
                      </a:r>
                    </a:p>
                  </a:txBody>
                  <a:tcPr marL="12700" marR="12700" marT="12700" marB="12700" anchor="ctr" anchorCtr="0" horzOverflow="overflow"/>
                </a:tc>
              </a:tr>
              <a:tr h="335309">
                <a:tc>
                  <a:txBody>
                    <a:bodyPr/>
                    <a:lstStyle/>
                    <a:p>
                      <a:pPr algn="l" defTabSz="457200">
                        <a:defRPr sz="1800"/>
                      </a:pPr>
                      <a:r>
                        <a:rPr sz="1333"/>
                        <a:t>M121 Capitol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782-7746</a:t>
                      </a:r>
                    </a:p>
                  </a:txBody>
                  <a:tcPr marL="12700" marR="12700" marT="12700" marB="12700" anchor="ctr" anchorCtr="0" horzOverflow="overflow">
                    <a:lnB w="12700">
                      <a:solidFill>
                        <a:schemeClr val="accent1"/>
                      </a:solidFill>
                    </a:lnB>
                  </a:tcPr>
                </a:tc>
              </a:tr>
            </a:tbl>
          </a:graphicData>
        </a:graphic>
      </p:graphicFrame>
      <p:graphicFrame>
        <p:nvGraphicFramePr>
          <p:cNvPr id="304" name="Table"/>
          <p:cNvGraphicFramePr/>
          <p:nvPr/>
        </p:nvGraphicFramePr>
        <p:xfrm>
          <a:off x="5847565" y="1009051"/>
          <a:ext cx="1270001" cy="201186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164 Division Street</a:t>
                      </a:r>
                    </a:p>
                  </a:txBody>
                  <a:tcPr marL="12700" marR="12700" marT="12700" marB="12700" anchor="ctr" anchorCtr="0" horzOverflow="overflow"/>
                </a:tc>
              </a:tr>
              <a:tr h="335309">
                <a:tc>
                  <a:txBody>
                    <a:bodyPr/>
                    <a:lstStyle/>
                    <a:p>
                      <a:pPr algn="l" defTabSz="457200">
                        <a:defRPr sz="1800"/>
                      </a:pPr>
                      <a:r>
                        <a:rPr sz="1333"/>
                        <a:t>Suite 102</a:t>
                      </a:r>
                    </a:p>
                  </a:txBody>
                  <a:tcPr marL="12700" marR="12700" marT="12700" marB="12700" anchor="ctr" anchorCtr="0" horzOverflow="overflow"/>
                </a:tc>
              </a:tr>
              <a:tr h="335309">
                <a:tc>
                  <a:txBody>
                    <a:bodyPr/>
                    <a:lstStyle/>
                    <a:p>
                      <a:pPr algn="l" defTabSz="457200">
                        <a:defRPr sz="1800"/>
                      </a:pPr>
                      <a:r>
                        <a:rPr sz="1333"/>
                        <a:t>Elgin, IL  60120</a:t>
                      </a:r>
                    </a:p>
                  </a:txBody>
                  <a:tcPr marL="12700" marR="12700" marT="12700" marB="12700" anchor="ctr" anchorCtr="0" horzOverflow="overflow"/>
                </a:tc>
              </a:tr>
              <a:tr h="335309">
                <a:tc>
                  <a:txBody>
                    <a:bodyPr/>
                    <a:lstStyle/>
                    <a:p>
                      <a:pPr algn="l" defTabSz="457200">
                        <a:defRPr sz="1800"/>
                      </a:pPr>
                      <a:r>
                        <a:rPr sz="1333"/>
                        <a:t>(847) 214-8864</a:t>
                      </a:r>
                    </a:p>
                  </a:txBody>
                  <a:tcPr marL="12700" marR="12700" marT="12700" marB="12700" anchor="ctr" anchorCtr="0" horzOverflow="overflow"/>
                </a:tc>
              </a:tr>
              <a:tr h="335309">
                <a:tc>
                  <a:txBody>
                    <a:bodyPr/>
                    <a:lstStyle/>
                    <a:p>
                      <a:pPr algn="l" defTabSz="457200">
                        <a:defRPr sz="1800"/>
                      </a:pPr>
                      <a:r>
                        <a:rPr sz="1333"/>
                        <a:t>(847) 214-8867 FAX</a:t>
                      </a:r>
                    </a:p>
                  </a:txBody>
                  <a:tcPr marL="12700" marR="12700" marT="12700" marB="12700" anchor="ctr" anchorCtr="0" horzOverflow="overflow">
                    <a:lnB w="12700">
                      <a:solidFill>
                        <a:schemeClr val="accent1"/>
                      </a:solidFill>
                    </a:lnB>
                  </a:tcPr>
                </a:tc>
              </a:tr>
            </a:tbl>
          </a:graphicData>
        </a:graphic>
      </p:graphicFrame>
      <p:graphicFrame>
        <p:nvGraphicFramePr>
          <p:cNvPr id="305" name="Table"/>
          <p:cNvGraphicFramePr/>
          <p:nvPr/>
        </p:nvGraphicFramePr>
        <p:xfrm>
          <a:off x="-8413" y="5069233"/>
          <a:ext cx="12700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Committee assignments:</a:t>
                      </a:r>
                      <a:r>
                        <a:t> Commerce and Economic Development; Committee of the Whole; Financial Institutions; Higher Education; Local Government; Telecommunications &amp; InfoTechnology; Transportation (Vice-Chairperson); Sub. on Public Notif. Requirements (Sub-Chairperson).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306" name="Table"/>
          <p:cNvGraphicFramePr/>
          <p:nvPr/>
        </p:nvGraphicFramePr>
        <p:xfrm>
          <a:off x="-8413" y="3756282"/>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Born February 25, 1978. First elected to the Senate in 2016. Received her Associate in Science from Elgin Community College, her Bachelor of Science and Masters of Business Administration from Northern Illinois University. Served on Kane County Board. Resides in Elgin with husband Joe McKeown.</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307" name="Table"/>
          <p:cNvGraphicFramePr/>
          <p:nvPr/>
        </p:nvGraphicFramePr>
        <p:xfrm>
          <a:off x="5615716" y="4171083"/>
          <a:ext cx="2540001" cy="67062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356100"/>
                <a:gridCol w="1790065"/>
              </a:tblGrid>
              <a:tr h="335309">
                <a:tc>
                  <a:txBody>
                    <a:bodyPr/>
                    <a:lstStyle/>
                    <a:p>
                      <a:pPr algn="l" defTabSz="457200">
                        <a:defRPr sz="1800"/>
                      </a:pPr>
                      <a:r>
                        <a:rPr b="1" sz="1333"/>
                        <a:t>Associated Representative(s):</a:t>
                      </a:r>
                    </a:p>
                  </a:txBody>
                  <a:tcPr marL="0" marR="0" marT="0" marB="0" anchor="ctr" anchorCtr="0" horzOverflow="overflow">
                    <a:lnT w="12700">
                      <a:solidFill>
                        <a:schemeClr val="accent1"/>
                      </a:solidFill>
                    </a:lnT>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Anna Moeller</a:t>
                      </a:r>
                    </a:p>
                  </a:txBody>
                  <a:tcPr marL="0" marR="0" marT="0" marB="0" anchor="ctr" anchorCtr="0" horzOverflow="overflow">
                    <a:lnT w="12700">
                      <a:solidFill>
                        <a:schemeClr val="accent1"/>
                      </a:solidFill>
                    </a:lnT>
                  </a:tcPr>
                </a:tc>
              </a:tr>
              <a:tr h="335309">
                <a:tc>
                  <a:txBody>
                    <a:bodyPr/>
                    <a:lstStyle/>
                    <a:p>
                      <a:pPr algn="l">
                        <a:defRPr sz="2400"/>
                      </a:pPr>
                    </a:p>
                  </a:txBody>
                  <a:tcPr marL="0" marR="0" marT="0" marB="0" anchor="ctr" anchorCtr="0" horzOverflow="overflow">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3" invalidUrl="" action="" tgtFrame="" tooltip="" history="1" highlightClick="0" endSnd="0"/>
                        </a:rPr>
                        <a:t>Fred Crespo</a:t>
                      </a:r>
                    </a:p>
                  </a:txBody>
                  <a:tcPr marL="0" marR="0" marT="0" marB="0" anchor="ctr" anchorCtr="0" horzOverflow="overflow">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09" name="Table"/>
          <p:cNvGraphicFramePr/>
          <p:nvPr/>
        </p:nvGraphicFramePr>
        <p:xfrm>
          <a:off x="215613" y="196562"/>
          <a:ext cx="61849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184900"/>
              </a:tblGrid>
              <a:tr h="335309">
                <a:tc>
                  <a:txBody>
                    <a:bodyPr/>
                    <a:lstStyle/>
                    <a:p>
                      <a:pPr algn="l" defTabSz="457200">
                        <a:defRPr b="1" sz="1600"/>
                      </a:pPr>
                      <a:r>
                        <a:t>Representative Brian W. Stewart (R)</a:t>
                      </a:r>
                      <a:endParaRPr b="0"/>
                    </a:p>
                    <a:p>
                      <a:pPr algn="l" defTabSz="457200">
                        <a:defRPr b="1" sz="1333"/>
                      </a:pPr>
                      <a:r>
                        <a:t>89th District</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310" name="Table"/>
          <p:cNvGraphicFramePr/>
          <p:nvPr/>
        </p:nvGraphicFramePr>
        <p:xfrm>
          <a:off x="2378957" y="1008162"/>
          <a:ext cx="1270001" cy="167654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Springfield Office:</a:t>
                      </a:r>
                    </a:p>
                  </a:txBody>
                  <a:tcPr marL="12700" marR="12700" marT="12700" marB="12700" anchor="t" anchorCtr="0" horzOverflow="overflow">
                    <a:lnT w="12700">
                      <a:solidFill>
                        <a:schemeClr val="accent1"/>
                      </a:solidFill>
                    </a:lnT>
                  </a:tcPr>
                </a:tc>
              </a:tr>
              <a:tr h="335309">
                <a:tc>
                  <a:txBody>
                    <a:bodyPr/>
                    <a:lstStyle/>
                    <a:p>
                      <a:pPr algn="l" defTabSz="457200">
                        <a:defRPr sz="1800"/>
                      </a:pPr>
                      <a:r>
                        <a:rPr sz="1333"/>
                        <a:t>215-N Stratton Office Building</a:t>
                      </a:r>
                    </a:p>
                  </a:txBody>
                  <a:tcPr marL="12700" marR="12700" marT="12700" marB="12700" anchor="ctr" anchorCtr="0" horzOverflow="overflow"/>
                </a:tc>
              </a:tr>
              <a:tr h="335309">
                <a:tc>
                  <a:txBody>
                    <a:bodyPr/>
                    <a:lstStyle/>
                    <a:p>
                      <a:pPr algn="l" defTabSz="457200">
                        <a:defRPr sz="1800"/>
                      </a:pPr>
                      <a:r>
                        <a:rPr sz="1333"/>
                        <a:t>Springfield, IL   62706</a:t>
                      </a:r>
                    </a:p>
                  </a:txBody>
                  <a:tcPr marL="12700" marR="12700" marT="12700" marB="12700" anchor="ctr" anchorCtr="0" horzOverflow="overflow"/>
                </a:tc>
              </a:tr>
              <a:tr h="335309">
                <a:tc>
                  <a:txBody>
                    <a:bodyPr/>
                    <a:lstStyle/>
                    <a:p>
                      <a:pPr algn="l" defTabSz="457200">
                        <a:defRPr sz="1800"/>
                      </a:pPr>
                      <a:r>
                        <a:rPr sz="1333"/>
                        <a:t>(217) 782-8186</a:t>
                      </a:r>
                    </a:p>
                  </a:txBody>
                  <a:tcPr marL="12700" marR="12700" marT="12700" marB="12700" anchor="ctr" anchorCtr="0" horzOverflow="overflow"/>
                </a:tc>
              </a:tr>
              <a:tr h="335309">
                <a:tc>
                  <a:txBody>
                    <a:bodyPr/>
                    <a:lstStyle/>
                    <a:p>
                      <a:pPr algn="l" defTabSz="457200">
                        <a:defRPr sz="1800"/>
                      </a:pPr>
                      <a:r>
                        <a:rPr sz="1333"/>
                        <a:t>(217) 558-7016 FAX</a:t>
                      </a:r>
                    </a:p>
                  </a:txBody>
                  <a:tcPr marL="12700" marR="12700" marT="12700" marB="12700" anchor="ctr" anchorCtr="0" horzOverflow="overflow">
                    <a:lnB w="12700">
                      <a:solidFill>
                        <a:schemeClr val="accent1"/>
                      </a:solidFill>
                    </a:lnB>
                  </a:tcPr>
                </a:tc>
              </a:tr>
            </a:tbl>
          </a:graphicData>
        </a:graphic>
      </p:graphicFrame>
      <p:graphicFrame>
        <p:nvGraphicFramePr>
          <p:cNvPr id="311" name="Table"/>
          <p:cNvGraphicFramePr/>
          <p:nvPr/>
        </p:nvGraphicFramePr>
        <p:xfrm>
          <a:off x="2378957" y="3236507"/>
          <a:ext cx="1270001" cy="201185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346450"/>
              </a:tblGrid>
              <a:tr h="335309">
                <a:tc>
                  <a:txBody>
                    <a:bodyPr/>
                    <a:lstStyle/>
                    <a:p>
                      <a:pPr algn="l" defTabSz="457200">
                        <a:defRPr sz="1800"/>
                      </a:pPr>
                      <a:r>
                        <a:rPr b="1" sz="1333"/>
                        <a:t>District Office:</a:t>
                      </a:r>
                    </a:p>
                  </a:txBody>
                  <a:tcPr marL="12700" marR="12700" marT="12700" marB="12700" anchor="ctr" anchorCtr="0" horzOverflow="overflow">
                    <a:lnT w="12700">
                      <a:solidFill>
                        <a:schemeClr val="accent1"/>
                      </a:solidFill>
                    </a:lnT>
                  </a:tcPr>
                </a:tc>
              </a:tr>
              <a:tr h="335309">
                <a:tc>
                  <a:txBody>
                    <a:bodyPr/>
                    <a:lstStyle/>
                    <a:p>
                      <a:pPr algn="l" defTabSz="457200">
                        <a:defRPr sz="1800"/>
                      </a:pPr>
                      <a:r>
                        <a:rPr sz="1333"/>
                        <a:t>50 West Douglas Street</a:t>
                      </a:r>
                    </a:p>
                  </a:txBody>
                  <a:tcPr marL="12700" marR="12700" marT="12700" marB="12700" anchor="ctr" anchorCtr="0" horzOverflow="overflow"/>
                </a:tc>
              </a:tr>
              <a:tr h="335309">
                <a:tc>
                  <a:txBody>
                    <a:bodyPr/>
                    <a:lstStyle/>
                    <a:p>
                      <a:pPr algn="l" defTabSz="457200">
                        <a:defRPr sz="1800"/>
                      </a:pPr>
                      <a:r>
                        <a:rPr sz="1333"/>
                        <a:t>Stewart Centre Suite 1001</a:t>
                      </a:r>
                    </a:p>
                  </a:txBody>
                  <a:tcPr marL="12700" marR="12700" marT="12700" marB="12700" anchor="ctr" anchorCtr="0" horzOverflow="overflow"/>
                </a:tc>
              </a:tr>
              <a:tr h="335309">
                <a:tc>
                  <a:txBody>
                    <a:bodyPr/>
                    <a:lstStyle/>
                    <a:p>
                      <a:pPr algn="l" defTabSz="457200">
                        <a:defRPr sz="1800"/>
                      </a:pPr>
                      <a:r>
                        <a:rPr sz="1333"/>
                        <a:t>Freeport, IL  61032</a:t>
                      </a:r>
                    </a:p>
                  </a:txBody>
                  <a:tcPr marL="12700" marR="12700" marT="12700" marB="12700" anchor="ctr" anchorCtr="0" horzOverflow="overflow"/>
                </a:tc>
              </a:tr>
              <a:tr h="335309">
                <a:tc>
                  <a:txBody>
                    <a:bodyPr/>
                    <a:lstStyle/>
                    <a:p>
                      <a:pPr algn="l" defTabSz="457200">
                        <a:defRPr sz="1800"/>
                      </a:pPr>
                      <a:r>
                        <a:rPr sz="1333"/>
                        <a:t>(815) 232-0774</a:t>
                      </a:r>
                    </a:p>
                  </a:txBody>
                  <a:tcPr marL="12700" marR="12700" marT="12700" marB="12700" anchor="ctr" anchorCtr="0" horzOverflow="overflow"/>
                </a:tc>
              </a:tr>
              <a:tr h="335309">
                <a:tc>
                  <a:txBody>
                    <a:bodyPr/>
                    <a:lstStyle/>
                    <a:p>
                      <a:pPr algn="l" defTabSz="457200">
                        <a:defRPr sz="1800"/>
                      </a:pPr>
                      <a:r>
                        <a:rPr sz="1333"/>
                        <a:t>(815) 232-0777 FAX</a:t>
                      </a:r>
                    </a:p>
                  </a:txBody>
                  <a:tcPr marL="12700" marR="12700" marT="12700" marB="12700" anchor="ctr" anchorCtr="0" horzOverflow="overflow">
                    <a:lnB w="12700">
                      <a:solidFill>
                        <a:schemeClr val="accent1"/>
                      </a:solidFill>
                    </a:lnB>
                  </a:tcPr>
                </a:tc>
              </a:tr>
            </a:tbl>
          </a:graphicData>
        </a:graphic>
      </p:graphicFrame>
      <p:graphicFrame>
        <p:nvGraphicFramePr>
          <p:cNvPr id="312" name="Table"/>
          <p:cNvGraphicFramePr/>
          <p:nvPr/>
        </p:nvGraphicFramePr>
        <p:xfrm>
          <a:off x="187596" y="3497535"/>
          <a:ext cx="1936622" cy="47361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23921"/>
              </a:tblGrid>
              <a:tr h="465191">
                <a:tc>
                  <a:txBody>
                    <a:bodyPr/>
                    <a:lstStyle/>
                    <a:p>
                      <a:pPr algn="l" defTabSz="457200">
                        <a:defRPr sz="1333"/>
                      </a:pPr>
                      <a:r>
                        <a:rPr b="1"/>
                        <a:t>Email: </a:t>
                      </a:r>
                      <a:r>
                        <a:t>Stewart@ilhousegop.org</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313" name="Table"/>
          <p:cNvGraphicFramePr/>
          <p:nvPr/>
        </p:nvGraphicFramePr>
        <p:xfrm>
          <a:off x="6456448" y="1107274"/>
          <a:ext cx="1270001" cy="33531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t>C</a:t>
                      </a:r>
                      <a:r>
                        <a:rPr b="1"/>
                        <a:t>ommittee assignments:</a:t>
                      </a:r>
                      <a:r>
                        <a:t> Agriculture &amp; Conservation; Appropriations-Public Safety; Executive; Judiciary - Criminal (Republican Spokesperson); Labor &amp; Commerce Committee; Revenue &amp; Finance; Restorative Justice (Republican Spokesperson); Veterans' Affairs; Unemployment Insurance Subcommittee; Workers Compensation Subcommittee; Property Tax Subcommittee; Sales and Other Taxes Subcommittee; Finance Subcommittee; Criminal Admin and Enforcement; Firearms and Firearm Safety Subcomm; Juvenile Justice and System Involve; Sentenc</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314" name="Table"/>
          <p:cNvGraphicFramePr/>
          <p:nvPr/>
        </p:nvGraphicFramePr>
        <p:xfrm>
          <a:off x="6456448" y="3507660"/>
          <a:ext cx="1270001" cy="3353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914900"/>
              </a:tblGrid>
              <a:tr h="335309">
                <a:tc>
                  <a:txBody>
                    <a:bodyPr/>
                    <a:lstStyle/>
                    <a:p>
                      <a:pPr algn="l" defTabSz="457200">
                        <a:defRPr sz="1333"/>
                      </a:pPr>
                      <a:r>
                        <a:rPr b="1"/>
                        <a:t>Biography:</a:t>
                      </a:r>
                      <a:r>
                        <a:t> Graduate of Freeport High School, Army Veteran, Retired Stephenson County Sheriff's Deputy, former Freeport Alderman, Freeport Township Trustee, Public Safety Committeeman and Vice Chairman of Community Development Chairman and Board Member of the Northwest Illinois Criminal Justice Commission, Freeport Area Chamber of Commerce and Northwest Illinois Development Alliance. Currently manages over 20 businesses in the Freeport area. Former Chairman of the United Way of Northwest Illinois and current member of the Freeport Rotary, AMVETS Post 32, Stephenson County Farm Bureau, FHN Foundation and was the Charter President of the Stephenson County Employees - UAW Local 2261.</a:t>
                      </a:r>
                    </a:p>
                  </a:txBody>
                  <a:tcPr marL="12700" marR="12700" marT="12700" marB="12700" anchor="ctr" anchorCtr="0" horzOverflow="overflow">
                    <a:lnT w="12700">
                      <a:solidFill>
                        <a:schemeClr val="accent1"/>
                      </a:solidFill>
                    </a:lnT>
                    <a:lnB w="12700">
                      <a:solidFill>
                        <a:schemeClr val="accent1"/>
                      </a:solidFill>
                    </a:lnB>
                  </a:tcPr>
                </a:tc>
              </a:tr>
            </a:tbl>
          </a:graphicData>
        </a:graphic>
      </p:graphicFrame>
      <p:graphicFrame>
        <p:nvGraphicFramePr>
          <p:cNvPr id="315" name="Table"/>
          <p:cNvGraphicFramePr/>
          <p:nvPr/>
        </p:nvGraphicFramePr>
        <p:xfrm>
          <a:off x="91325" y="5800161"/>
          <a:ext cx="3637348" cy="36071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52604"/>
                <a:gridCol w="1072041"/>
              </a:tblGrid>
              <a:tr h="335309">
                <a:tc>
                  <a:txBody>
                    <a:bodyPr/>
                    <a:lstStyle/>
                    <a:p>
                      <a:pPr algn="l" defTabSz="457200">
                        <a:defRPr sz="1800"/>
                      </a:pPr>
                      <a:r>
                        <a:rPr b="1" sz="1333"/>
                        <a:t>Associated Senator(s):</a:t>
                      </a:r>
                    </a:p>
                  </a:txBody>
                  <a:tcPr marL="0" marR="0" marT="0" marB="0" anchor="ctr" anchorCtr="0" horzOverflow="overflow">
                    <a:lnT w="12700">
                      <a:solidFill>
                        <a:schemeClr val="accent1"/>
                      </a:solidFill>
                    </a:lnT>
                    <a:lnB w="12700">
                      <a:solidFill>
                        <a:schemeClr val="accent1"/>
                      </a:solidFill>
                    </a:lnB>
                  </a:tcPr>
                </a:tc>
                <a:tc>
                  <a:txBody>
                    <a:bodyPr/>
                    <a:lstStyle/>
                    <a:p>
                      <a:pPr algn="l" defTabSz="457200">
                        <a:defRPr sz="1333" u="sng">
                          <a:solidFill>
                            <a:srgbClr val="3366FF"/>
                          </a:solidFill>
                          <a:uFill>
                            <a:solidFill>
                              <a:srgbClr val="3366FF"/>
                            </a:solidFill>
                          </a:uFill>
                        </a:defRPr>
                      </a:pPr>
                      <a:r>
                        <a:rPr>
                          <a:solidFill>
                            <a:schemeClr val="accent1"/>
                          </a:solidFill>
                          <a:uFill>
                            <a:solidFill>
                              <a:schemeClr val="accent1"/>
                            </a:solidFill>
                          </a:uFill>
                          <a:hlinkClick r:id="rId2" invalidUrl="" action="" tgtFrame="" tooltip="" history="1" highlightClick="0" endSnd="0"/>
                        </a:rPr>
                        <a:t>Tim Bivins</a:t>
                      </a:r>
                    </a:p>
                  </a:txBody>
                  <a:tcPr marL="0" marR="0" marT="0" marB="0" anchor="ctr" anchorCtr="0" horzOverflow="overflow">
                    <a:lnT w="12700">
                      <a:solidFill>
                        <a:schemeClr val="accent1"/>
                      </a:solidFill>
                    </a:lnT>
                    <a:lnB w="12700">
                      <a:solidFill>
                        <a:schemeClr val="accent1"/>
                      </a:solidFill>
                    </a:lnB>
                  </a:tcPr>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GFTC is the global resource on food traceability. Its mission is to serve all aspects of the food system by generating knowledge, addresses research gaps, deliver applied research, objective advice, and practical expertise about global food product traceability and data collaboration for private benefit and public good.…"/>
          <p:cNvSpPr txBox="1"/>
          <p:nvPr/>
        </p:nvSpPr>
        <p:spPr>
          <a:xfrm>
            <a:off x="187753" y="2186178"/>
            <a:ext cx="11803794" cy="4104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GFTC is the global resource on food traceability. Its mission is to serve all aspects of the food system by generating knowledge, addresses research gaps, deliver applied research, objective advice, and practical expertise about global food product traceability and data collaboration for private benefit and public good.</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GFTC is now offering a new online course, Demystifying Traceability, with unlimited access to the course and all course materials and resources for 90 days.</a:t>
            </a:r>
          </a:p>
          <a:p>
            <a:pPr/>
          </a:p>
          <a:p>
            <a:pPr>
              <a:defRPr sz="1100"/>
            </a:pPr>
            <a:r>
              <a:t>https://ift-onlinelearning.org/?utm_campaign=GFTC%20Seafood&amp;utm_medium=email&amp;_hsenc=p2ANqtz--MFL7vTAwnCGp-iZ-lspPqNeeRakgmclMmF6wrjHCSzC9Ola77iPiRCa3y4AxZQYQYkrFKaVzptUntciLeLH7jVi9K83TZMBVLIzwBvVQQPBC_By4&amp;_hsmi=66696367&amp;utm_content=66696367&amp;utm_source=hs_email&amp;hsCtaTracking=b17ed916-3f61-413b-ae4f-e3c4cbb24396%7Ced239863-7250-4942-8c0e-ffd62fe6a76c</a:t>
            </a:r>
          </a:p>
        </p:txBody>
      </p:sp>
      <p:pic>
        <p:nvPicPr>
          <p:cNvPr id="318" name="Image" descr="Image"/>
          <p:cNvPicPr>
            <a:picLocks noChangeAspect="1"/>
          </p:cNvPicPr>
          <p:nvPr/>
        </p:nvPicPr>
        <p:blipFill>
          <a:blip r:embed="rId2">
            <a:extLst/>
          </a:blip>
          <a:stretch>
            <a:fillRect/>
          </a:stretch>
        </p:blipFill>
        <p:spPr>
          <a:xfrm>
            <a:off x="1898650" y="718033"/>
            <a:ext cx="8382000" cy="1460501"/>
          </a:xfrm>
          <a:prstGeom prst="rect">
            <a:avLst/>
          </a:prstGeom>
          <a:ln w="12700">
            <a:miter lim="400000"/>
          </a:ln>
        </p:spPr>
      </p:pic>
      <p:sp>
        <p:nvSpPr>
          <p:cNvPr id="319" name="traceability@ift.org"/>
          <p:cNvSpPr txBox="1"/>
          <p:nvPr/>
        </p:nvSpPr>
        <p:spPr>
          <a:xfrm>
            <a:off x="4837876" y="2048820"/>
            <a:ext cx="2503548"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0">
                <a:solidFill>
                  <a:srgbClr val="244A78"/>
                </a:solidFill>
                <a:latin typeface="Times New Roman"/>
                <a:ea typeface="Times New Roman"/>
                <a:cs typeface="Times New Roman"/>
                <a:sym typeface="Times New Roman"/>
                <a:hlinkClick r:id="rId3" invalidUrl="" action="" tgtFrame="" tooltip="" history="1" highlightClick="0" endSnd="0"/>
              </a:defRPr>
            </a:lvl1pPr>
          </a:lstStyle>
          <a:p>
            <a:pPr>
              <a:defRPr>
                <a:solidFill>
                  <a:srgbClr val="000000"/>
                </a:solidFill>
              </a:defRPr>
            </a:pPr>
            <a:r>
              <a:rPr>
                <a:solidFill>
                  <a:srgbClr val="244A78"/>
                </a:solidFill>
                <a:hlinkClick r:id="rId3" invalidUrl="" action="" tgtFrame="" tooltip="" history="1" highlightClick="0" endSnd="0"/>
              </a:rPr>
              <a:t>traceability@ift.org</a:t>
            </a:r>
          </a:p>
        </p:txBody>
      </p:sp>
      <p:sp>
        <p:nvSpPr>
          <p:cNvPr id="320" name="Non - governmental stakeholders and Champions:"/>
          <p:cNvSpPr txBox="1"/>
          <p:nvPr/>
        </p:nvSpPr>
        <p:spPr>
          <a:xfrm>
            <a:off x="52145" y="162943"/>
            <a:ext cx="6714192" cy="421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500"/>
              </a:spcBef>
              <a:defRPr>
                <a:solidFill>
                  <a:srgbClr val="000000"/>
                </a:solidFill>
                <a:latin typeface="Times New Roman"/>
                <a:ea typeface="Times New Roman"/>
                <a:cs typeface="Times New Roman"/>
                <a:sym typeface="Times New Roman"/>
              </a:defRPr>
            </a:lvl1pPr>
          </a:lstStyle>
          <a:p>
            <a:pPr/>
            <a:r>
              <a:t>Non - governmental stakeholders and Champions:</a:t>
            </a:r>
          </a:p>
        </p:txBody>
      </p:sp>
      <p:sp>
        <p:nvSpPr>
          <p:cNvPr id="321" name="http://www.ift.org/gftc.aspx?utm_campaign=GFTC%20Seafood&amp;utm_source=hs_email&amp;utm_medium=email&amp;utm_content=66696367&amp;_hsenc=p2ANqtz--MFL7vTAwnCGp-lspPqNeeRakgmclMmF6wrjHCSzC9Ola77iPiRCa3y4AxZQYQYkrFKaVzptUntciLeLH7jVi9K83TZMBVLIzwBvVQQPBC_By4&amp;_hsmi=66696367"/>
          <p:cNvSpPr txBox="1"/>
          <p:nvPr/>
        </p:nvSpPr>
        <p:spPr>
          <a:xfrm>
            <a:off x="312150" y="6005014"/>
            <a:ext cx="9153997" cy="62093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lnSpc>
                <a:spcPts val="4200"/>
              </a:lnSpc>
              <a:defRPr b="0" sz="940" u="sng">
                <a:solidFill>
                  <a:schemeClr val="accent1"/>
                </a:solidFill>
                <a:uFill>
                  <a:solidFill>
                    <a:schemeClr val="accent1"/>
                  </a:solidFill>
                </a:uFill>
                <a:latin typeface="+mn-lt"/>
                <a:ea typeface="+mn-ea"/>
                <a:cs typeface="+mn-cs"/>
                <a:sym typeface="Arial"/>
                <a:hlinkClick r:id="rId4" invalidUrl="" action="" tgtFrame="" tooltip="" history="1" highlightClick="0" endSnd="0"/>
              </a:defRPr>
            </a:lvl1pPr>
          </a:lstStyle>
          <a:p>
            <a:pPr>
              <a:defRPr u="none">
                <a:solidFill>
                  <a:srgbClr val="4E84C4"/>
                </a:solidFill>
                <a:uFillTx/>
              </a:defRPr>
            </a:pPr>
            <a:r>
              <a:rPr u="sng">
                <a:solidFill>
                  <a:schemeClr val="accent1"/>
                </a:solidFill>
                <a:uFill>
                  <a:solidFill>
                    <a:schemeClr val="accent1"/>
                  </a:solidFill>
                </a:uFill>
                <a:hlinkClick r:id="rId4" invalidUrl="" action="" tgtFrame="" tooltip="" history="1" highlightClick="0" endSnd="0"/>
              </a:rPr>
              <a:t>http://www.ift.org/gftc.aspx?utm_campaign=GFTC%20Seafood&amp;utm_source=hs_email&amp;utm_medium=email&amp;utm_content=66696367&amp;_hsenc=p2ANqtz--MFL7vTAwnCGp-lspPqNeeRakgmclMmF6wrjHCSzC9Ola77iPiRCa3y4AxZQYQYkrFKaVzptUntciLeLH7jVi9K83TZMBVLIzwBvVQQPBC_By4&amp;_hsmi=66696367</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Non-Government Stakeholders and Champions:…"/>
          <p:cNvSpPr txBox="1"/>
          <p:nvPr/>
        </p:nvSpPr>
        <p:spPr>
          <a:xfrm>
            <a:off x="75930" y="249208"/>
            <a:ext cx="11720663" cy="58475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500"/>
              </a:spcBef>
              <a:defRPr>
                <a:solidFill>
                  <a:srgbClr val="000000"/>
                </a:solidFill>
                <a:latin typeface="Times New Roman"/>
                <a:ea typeface="Times New Roman"/>
                <a:cs typeface="Times New Roman"/>
                <a:sym typeface="Times New Roman"/>
              </a:defRPr>
            </a:pPr>
            <a:r>
              <a:t>                           Non-Government Stakeholders and Champions:  </a:t>
            </a:r>
          </a:p>
          <a:p>
            <a:pPr defTabSz="457200">
              <a:spcBef>
                <a:spcPts val="500"/>
              </a:spcBef>
              <a:defRPr>
                <a:solidFill>
                  <a:srgbClr val="000000"/>
                </a:solidFill>
                <a:latin typeface="Times New Roman"/>
                <a:ea typeface="Times New Roman"/>
                <a:cs typeface="Times New Roman"/>
                <a:sym typeface="Times New Roman"/>
              </a:defRPr>
            </a:pPr>
            <a:r>
              <a:rPr sz="2100"/>
              <a:t>                      </a:t>
            </a:r>
            <a:endParaRPr sz="639"/>
          </a:p>
          <a:p>
            <a:pPr marL="240631" indent="-240631">
              <a:buSzPct val="100000"/>
              <a:buChar char="•"/>
              <a:defRPr b="0">
                <a:solidFill>
                  <a:srgbClr val="000000"/>
                </a:solidFill>
                <a:latin typeface="Times New Roman"/>
                <a:ea typeface="Times New Roman"/>
                <a:cs typeface="Times New Roman"/>
                <a:sym typeface="Times New Roman"/>
              </a:defRPr>
            </a:pPr>
            <a:r>
              <a:rPr b="1"/>
              <a:t>IBM Blockchain Platform</a:t>
            </a:r>
            <a:r>
              <a:t>: </a:t>
            </a:r>
            <a:r>
              <a:rPr>
                <a:hlinkClick r:id="rId2" invalidUrl="" action="" tgtFrame="" tooltip="" history="1" highlightClick="0" endSnd="0"/>
              </a:rPr>
              <a:t>IBM Announces Blockchain Collaboration with Major Retailers and Food Companies to Address Food Safety Worldwide </a:t>
            </a:r>
            <a:r>
              <a:t>  </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 Ethereum and IBM’s Hyperledger are already exploring the use of open-source blockchain bases in supply chains.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 </a:t>
            </a:r>
            <a:r>
              <a:rPr b="1"/>
              <a:t>IBM Food Trust</a:t>
            </a:r>
            <a:r>
              <a:t>: is creating a food ecosystem built on trust and transparency, and is the only active network of its kind that directly connects participants through a permissioned, permanent and shared record of food origin details, processing data, and shipping details. </a:t>
            </a:r>
          </a:p>
          <a:p>
            <a:pPr>
              <a:defRPr b="0">
                <a:solidFill>
                  <a:srgbClr val="000000"/>
                </a:solidFill>
              </a:defRPr>
            </a:pPr>
          </a:p>
          <a:p>
            <a:pPr marL="240631" indent="-240631">
              <a:buSzPct val="100000"/>
              <a:buChar char="•"/>
              <a:defRPr b="0">
                <a:solidFill>
                  <a:srgbClr val="000000"/>
                </a:solidFill>
                <a:latin typeface="Times New Roman"/>
                <a:ea typeface="Times New Roman"/>
                <a:cs typeface="Times New Roman"/>
                <a:sym typeface="Times New Roman"/>
              </a:defRPr>
            </a:pPr>
            <a:r>
              <a:t>IBM has introduced pilots and production networks in related areas that successfully demonstrate ways in which blockchain</a:t>
            </a:r>
            <a:r>
              <a:t> can positively impact global food traceability. </a:t>
            </a:r>
          </a:p>
          <a:p>
            <a:pPr>
              <a:defRPr b="0">
                <a:solidFill>
                  <a:srgbClr val="000000"/>
                </a:solidFill>
                <a:latin typeface="Times New Roman"/>
                <a:ea typeface="Times New Roman"/>
                <a:cs typeface="Times New Roman"/>
                <a:sym typeface="Times New Roman"/>
              </a:defRPr>
            </a:pPr>
            <a:r>
              <a:rPr i="1" sz="1700"/>
              <a:t>PNSAC; OFOF; Sustainable Agriculture. net </a:t>
            </a:r>
            <a:endParaRPr i="1" sz="1700"/>
          </a:p>
          <a:p>
            <a:pPr>
              <a:defRPr b="0">
                <a:solidFill>
                  <a:srgbClr val="000000"/>
                </a:solidFill>
                <a:latin typeface="Times New Roman"/>
                <a:ea typeface="Times New Roman"/>
                <a:cs typeface="Times New Roman"/>
                <a:sym typeface="Times New Roman"/>
              </a:defRPr>
            </a:pPr>
          </a:p>
          <a:p>
            <a:pPr>
              <a:defRPr b="0">
                <a:solidFill>
                  <a:srgbClr val="000000"/>
                </a:solidFill>
                <a:latin typeface="Times New Roman"/>
                <a:ea typeface="Times New Roman"/>
                <a:cs typeface="Times New Roman"/>
                <a:sym typeface="Times New Roman"/>
              </a:defRPr>
            </a:pPr>
            <a:r>
              <a:rPr sz="1800">
                <a:hlinkClick r:id="rId3" invalidUrl="" action="" tgtFrame="" tooltip="" history="1" highlightClick="0" endSnd="0"/>
              </a:rPr>
              <a:t>https://www.ibm.com/blockchain/solutions/food-trust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olution: Blockchain application in food traceability.…"/>
          <p:cNvSpPr txBox="1"/>
          <p:nvPr/>
        </p:nvSpPr>
        <p:spPr>
          <a:xfrm>
            <a:off x="273199" y="181204"/>
            <a:ext cx="11632903" cy="14657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1218564">
              <a:defRPr>
                <a:solidFill>
                  <a:srgbClr val="000000"/>
                </a:solidFill>
                <a:latin typeface="Times New Roman"/>
                <a:ea typeface="Times New Roman"/>
                <a:cs typeface="Times New Roman"/>
                <a:sym typeface="Times New Roman"/>
              </a:defRPr>
            </a:pPr>
            <a:r>
              <a:t>                 Solution: </a:t>
            </a:r>
            <a:r>
              <a:rPr u="sng"/>
              <a:t>Blockchain application in food traceability.</a:t>
            </a:r>
            <a:r>
              <a:t>                                                            </a:t>
            </a:r>
            <a:endParaRPr u="sng"/>
          </a:p>
          <a:p>
            <a:pPr defTabSz="457200">
              <a:defRPr b="0">
                <a:solidFill>
                  <a:srgbClr val="000000"/>
                </a:solidFill>
                <a:latin typeface="Times New Roman"/>
                <a:ea typeface="Times New Roman"/>
                <a:cs typeface="Times New Roman"/>
                <a:sym typeface="Times New Roman"/>
              </a:defRPr>
            </a:pPr>
          </a:p>
          <a:p>
            <a:pPr defTabSz="457200">
              <a:defRPr b="0">
                <a:solidFill>
                  <a:srgbClr val="000000"/>
                </a:solidFill>
                <a:latin typeface="Times New Roman"/>
                <a:ea typeface="Times New Roman"/>
                <a:cs typeface="Times New Roman"/>
                <a:sym typeface="Times New Roman"/>
              </a:defRPr>
            </a:pPr>
            <a:r>
              <a:rPr b="1"/>
              <a:t>Proposal: </a:t>
            </a:r>
            <a:r>
              <a:t> Amendment to </a:t>
            </a:r>
            <a:r>
              <a:rPr i="1"/>
              <a:t>BLOCKCHAIN TECHNOLOGY ACT </a:t>
            </a:r>
            <a:r>
              <a:t>in Illinois.</a:t>
            </a:r>
          </a:p>
        </p:txBody>
      </p:sp>
      <p:pic>
        <p:nvPicPr>
          <p:cNvPr id="155" name="Image" descr="Image"/>
          <p:cNvPicPr>
            <a:picLocks noChangeAspect="1"/>
          </p:cNvPicPr>
          <p:nvPr/>
        </p:nvPicPr>
        <p:blipFill>
          <a:blip r:embed="rId2">
            <a:extLst/>
          </a:blip>
          <a:stretch>
            <a:fillRect/>
          </a:stretch>
        </p:blipFill>
        <p:spPr>
          <a:xfrm>
            <a:off x="1760804" y="2104023"/>
            <a:ext cx="6086975" cy="4133935"/>
          </a:xfrm>
          <a:prstGeom prst="rect">
            <a:avLst/>
          </a:prstGeom>
          <a:ln w="12700">
            <a:miter lim="400000"/>
          </a:ln>
        </p:spPr>
      </p:pic>
      <p:sp>
        <p:nvSpPr>
          <p:cNvPr id="156" name="https://www.produmex.com/blockchain-food-safety-integrity/"/>
          <p:cNvSpPr txBox="1"/>
          <p:nvPr/>
        </p:nvSpPr>
        <p:spPr>
          <a:xfrm>
            <a:off x="1848832" y="6404012"/>
            <a:ext cx="5805846" cy="345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https://www.produmex.com/blockchain-food-safety-integrity/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Major retailers are working with IBM pilot programs to explore how…"/>
          <p:cNvSpPr txBox="1"/>
          <p:nvPr/>
        </p:nvSpPr>
        <p:spPr>
          <a:xfrm>
            <a:off x="654121" y="138554"/>
            <a:ext cx="11768733" cy="65808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0000"/>
                </a:solidFill>
                <a:latin typeface="Times New Roman"/>
                <a:ea typeface="Times New Roman"/>
                <a:cs typeface="Times New Roman"/>
                <a:sym typeface="Times New Roman"/>
              </a:defRPr>
            </a:pPr>
            <a:r>
              <a:t>         </a:t>
            </a:r>
            <a:r>
              <a:rPr u="sng"/>
              <a:t>Major retailers are working with IBM pilot programs to explore how </a:t>
            </a:r>
            <a:endParaRPr u="sng"/>
          </a:p>
          <a:p>
            <a:pPr>
              <a:defRPr>
                <a:solidFill>
                  <a:srgbClr val="000000"/>
                </a:solidFill>
                <a:latin typeface="Times New Roman"/>
                <a:ea typeface="Times New Roman"/>
                <a:cs typeface="Times New Roman"/>
                <a:sym typeface="Times New Roman"/>
              </a:defRPr>
            </a:pPr>
            <a:r>
              <a:t>       </a:t>
            </a:r>
            <a:r>
              <a:rPr u="sng"/>
              <a:t>blockchain technology can be used to make the food supply chain safer:</a:t>
            </a:r>
            <a:endParaRPr u="sng"/>
          </a:p>
          <a:p>
            <a:pPr>
              <a:defRPr b="0">
                <a:solidFill>
                  <a:srgbClr val="000000"/>
                </a:solidFill>
                <a:latin typeface="Times New Roman"/>
                <a:ea typeface="Times New Roman"/>
                <a:cs typeface="Times New Roman"/>
                <a:sym typeface="Times New Roman"/>
              </a:defRPr>
            </a:pPr>
            <a:r>
              <a:rPr u="sng"/>
              <a:t> </a:t>
            </a:r>
            <a:endParaRPr u="sng"/>
          </a:p>
          <a:p>
            <a:pPr marL="240631" indent="-240631">
              <a:buSzPct val="100000"/>
              <a:buChar char="•"/>
              <a:defRPr b="0">
                <a:solidFill>
                  <a:srgbClr val="000000"/>
                </a:solidFill>
                <a:latin typeface="Times New Roman"/>
                <a:ea typeface="Times New Roman"/>
                <a:cs typeface="Times New Roman"/>
                <a:sym typeface="Times New Roman"/>
              </a:defRPr>
            </a:pPr>
            <a:r>
              <a:rPr b="1"/>
              <a:t>IBM</a:t>
            </a:r>
            <a:r>
              <a:t> pilots and production networks have successfully demonstrated ways in which blockchain can positively impact global food traceability to make the food supply chain safer. </a:t>
            </a:r>
            <a:r>
              <a:rPr i="1" sz="1000"/>
              <a:t>PNSAC; OFOF; Sustainable Agriculture. net </a:t>
            </a:r>
            <a:endParaRPr i="1" sz="1000"/>
          </a:p>
          <a:p>
            <a:pPr marL="240631" indent="-240631">
              <a:buSzPct val="100000"/>
              <a:buChar char="•"/>
              <a:defRPr b="0">
                <a:solidFill>
                  <a:srgbClr val="000000"/>
                </a:solidFill>
                <a:latin typeface="Times New Roman"/>
                <a:ea typeface="Times New Roman"/>
                <a:cs typeface="Times New Roman"/>
                <a:sym typeface="Times New Roman"/>
              </a:defRPr>
            </a:pPr>
            <a:endParaRPr i="1" sz="1000"/>
          </a:p>
          <a:p>
            <a:pPr marL="240631" indent="-240631">
              <a:buSzPct val="100000"/>
              <a:buChar char="•"/>
              <a:defRPr b="0">
                <a:solidFill>
                  <a:srgbClr val="000000"/>
                </a:solidFill>
                <a:latin typeface="Times New Roman"/>
                <a:ea typeface="Times New Roman"/>
                <a:cs typeface="Times New Roman"/>
                <a:sym typeface="Times New Roman"/>
              </a:defRPr>
            </a:pPr>
            <a:r>
              <a:rPr b="1"/>
              <a:t>Dole, Driscoll’s, Golden State Foods, Kroger, McCormick and Company, McLane Company, Nestlé, Tyson Foods, Unilever, Walmart </a:t>
            </a:r>
            <a:r>
              <a:t>and others are now coming together with IBM to further champion blockchain as an enabling technology for the food sector.</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rPr b="1"/>
              <a:t>The U.S. Roundtable for Sustainable Beef [USRSB], </a:t>
            </a:r>
            <a:r>
              <a:t>an organization of the fast food companies, beef retailers, beef processors, and operators in the live beef production chain, has endorsed animal identification as a necessary component for measuring the sustainability targets in the beef chain. W.H. O’Brien </a:t>
            </a:r>
            <a:r>
              <a:rPr>
                <a:hlinkClick r:id="rId2" invalidUrl="" action="" tgtFrame="" tooltip="" history="1" highlightClick="0" endSnd="0"/>
              </a:rPr>
              <a:t>who@tbp.com</a:t>
            </a:r>
          </a:p>
          <a:p>
            <a:pPr>
              <a:defRPr b="0">
                <a:solidFill>
                  <a:srgbClr val="000000"/>
                </a:solidFill>
                <a:latin typeface="Times New Roman"/>
                <a:ea typeface="Times New Roman"/>
                <a:cs typeface="Times New Roman"/>
                <a:sym typeface="Times New Roman"/>
              </a:defRPr>
            </a:pPr>
          </a:p>
          <a:p>
            <a:pPr marL="240631" indent="-240631">
              <a:buSzPct val="100000"/>
              <a:buChar char="•"/>
              <a:defRPr>
                <a:solidFill>
                  <a:srgbClr val="000000"/>
                </a:solidFill>
                <a:latin typeface="Times New Roman"/>
                <a:ea typeface="Times New Roman"/>
                <a:cs typeface="Times New Roman"/>
                <a:sym typeface="Times New Roman"/>
              </a:defRPr>
            </a:pPr>
            <a:r>
              <a:rPr u="sng"/>
              <a:t>PRE</a:t>
            </a:r>
            <a:r>
              <a:t> pasture-raised beef, Chicago company</a:t>
            </a:r>
          </a:p>
          <a:p>
            <a:pPr>
              <a:defRPr>
                <a:solidFill>
                  <a:srgbClr val="000000"/>
                </a:solidFill>
                <a:latin typeface="Times New Roman"/>
                <a:ea typeface="Times New Roman"/>
                <a:cs typeface="Times New Roman"/>
                <a:sym typeface="Times New Roman"/>
              </a:defRPr>
            </a:pPr>
          </a:p>
          <a:p>
            <a:pPr defTabSz="457200">
              <a:spcBef>
                <a:spcPts val="500"/>
              </a:spcBef>
              <a:defRPr b="0" sz="1800">
                <a:solidFill>
                  <a:srgbClr val="000000"/>
                </a:solidFill>
                <a:latin typeface="Times New Roman"/>
                <a:ea typeface="Times New Roman"/>
                <a:cs typeface="Times New Roman"/>
                <a:sym typeface="Times New Roman"/>
              </a:defRPr>
            </a:pPr>
            <a:r>
              <a:t>https://www.americaninno.com/chicago/how-chicagos-pre-brands-runs-its-grass-fed-beef-biz-like-a-tech-startup/</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Non-Government Stakeholders and Champions:…"/>
          <p:cNvSpPr txBox="1"/>
          <p:nvPr/>
        </p:nvSpPr>
        <p:spPr>
          <a:xfrm>
            <a:off x="222622" y="627504"/>
            <a:ext cx="11734056" cy="6009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500"/>
              </a:spcBef>
              <a:defRPr>
                <a:solidFill>
                  <a:srgbClr val="000000"/>
                </a:solidFill>
                <a:latin typeface="Times New Roman"/>
                <a:ea typeface="Times New Roman"/>
                <a:cs typeface="Times New Roman"/>
                <a:sym typeface="Times New Roman"/>
              </a:defRPr>
            </a:pPr>
            <a:r>
              <a:t>Non-Government Stakeholders and Champions:</a:t>
            </a: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IBM</a:t>
            </a:r>
            <a:r>
              <a:rPr b="1"/>
              <a:t> </a:t>
            </a:r>
            <a:r>
              <a:t>is expanding the Blockchain across academia and the Start Up Community to help meet the increasing demand for a skilled technical workforce trained in blockchain.</a:t>
            </a: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 IBM is making available resources, software, training and professional partnerships free of charge to more than 1,000 universities in the </a:t>
            </a:r>
            <a:r>
              <a:rPr u="sng">
                <a:solidFill>
                  <a:srgbClr val="5185DB"/>
                </a:solidFill>
                <a:hlinkClick r:id="rId2" invalidUrl="" action="" tgtFrame="" tooltip="" history="1" highlightClick="0" endSnd="0"/>
              </a:rPr>
              <a:t>IBM Academic Initiative</a:t>
            </a:r>
            <a:r>
              <a:t>. It includes six months of access to the IBM Cloud for use of the IBM Blockchain cloud to help students hone development skills. </a:t>
            </a: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IBM is also working with select Universities including Baruch College/CUNY, Fordham University, University of Arkansas, University at Buffalo and University of British Columbia to fund research grants, develop customized curricula and host workshops and hackathons. </a:t>
            </a: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For technologists who want more in-depth guidance, IBM has refreshed its blockchain training and educational materials on </a:t>
            </a:r>
            <a:r>
              <a:rPr u="sng">
                <a:solidFill>
                  <a:srgbClr val="5185DB"/>
                </a:solidFill>
                <a:hlinkClick r:id="rId3" invalidUrl="" action="" tgtFrame="" tooltip="" history="1" highlightClick="0" endSnd="0"/>
              </a:rPr>
              <a:t>developerWorks</a:t>
            </a:r>
            <a:r>
              <a:t> for Hyperledger Fabric 1.0</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Professional Business Associations"/>
          <p:cNvSpPr txBox="1"/>
          <p:nvPr/>
        </p:nvSpPr>
        <p:spPr>
          <a:xfrm>
            <a:off x="1948976" y="330357"/>
            <a:ext cx="715988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spcBef>
                <a:spcPts val="2100"/>
              </a:spcBef>
              <a:defRPr spc="-12" sz="3100">
                <a:solidFill>
                  <a:srgbClr val="000000"/>
                </a:solidFill>
                <a:latin typeface="Georgia"/>
                <a:ea typeface="Georgia"/>
                <a:cs typeface="Georgia"/>
                <a:sym typeface="Georgia"/>
              </a:defRPr>
            </a:pPr>
            <a:r>
              <a:t>Professional Business </a:t>
            </a:r>
            <a:r>
              <a:rPr spc="-9"/>
              <a:t>Associations</a:t>
            </a:r>
          </a:p>
        </p:txBody>
      </p:sp>
      <p:pic>
        <p:nvPicPr>
          <p:cNvPr id="330" name="Image" descr="Image"/>
          <p:cNvPicPr>
            <a:picLocks noChangeAspect="1"/>
          </p:cNvPicPr>
          <p:nvPr/>
        </p:nvPicPr>
        <p:blipFill>
          <a:blip r:embed="rId2">
            <a:extLst/>
          </a:blip>
          <a:stretch>
            <a:fillRect/>
          </a:stretch>
        </p:blipFill>
        <p:spPr>
          <a:xfrm>
            <a:off x="1189122" y="1481298"/>
            <a:ext cx="5943601" cy="635001"/>
          </a:xfrm>
          <a:prstGeom prst="rect">
            <a:avLst/>
          </a:prstGeom>
          <a:ln w="12700">
            <a:miter lim="400000"/>
          </a:ln>
        </p:spPr>
      </p:pic>
      <p:pic>
        <p:nvPicPr>
          <p:cNvPr id="331" name="Image" descr="Image"/>
          <p:cNvPicPr>
            <a:picLocks noChangeAspect="1"/>
          </p:cNvPicPr>
          <p:nvPr/>
        </p:nvPicPr>
        <p:blipFill>
          <a:blip r:embed="rId3">
            <a:extLst/>
          </a:blip>
          <a:stretch>
            <a:fillRect/>
          </a:stretch>
        </p:blipFill>
        <p:spPr>
          <a:xfrm>
            <a:off x="5241912" y="1548863"/>
            <a:ext cx="5219695" cy="1672980"/>
          </a:xfrm>
          <a:prstGeom prst="rect">
            <a:avLst/>
          </a:prstGeom>
          <a:ln w="12700">
            <a:miter lim="400000"/>
          </a:ln>
          <a:effectLst>
            <a:outerShdw sx="100000" sy="100000" kx="0" ky="0" algn="b" rotWithShape="0" blurRad="254000" dist="127000" dir="16200000">
              <a:srgbClr val="000000">
                <a:alpha val="70000"/>
              </a:srgbClr>
            </a:outerShdw>
          </a:effectLst>
        </p:spPr>
      </p:pic>
      <p:pic>
        <p:nvPicPr>
          <p:cNvPr id="332" name="Image" descr="Image"/>
          <p:cNvPicPr>
            <a:picLocks noChangeAspect="1"/>
          </p:cNvPicPr>
          <p:nvPr/>
        </p:nvPicPr>
        <p:blipFill>
          <a:blip r:embed="rId4">
            <a:extLst/>
          </a:blip>
          <a:stretch>
            <a:fillRect/>
          </a:stretch>
        </p:blipFill>
        <p:spPr>
          <a:xfrm>
            <a:off x="1473210" y="2731300"/>
            <a:ext cx="5943601" cy="1117601"/>
          </a:xfrm>
          <a:prstGeom prst="rect">
            <a:avLst/>
          </a:prstGeom>
          <a:ln w="12700">
            <a:miter lim="400000"/>
          </a:ln>
        </p:spPr>
      </p:pic>
      <p:pic>
        <p:nvPicPr>
          <p:cNvPr id="333" name="Image" descr="Image"/>
          <p:cNvPicPr>
            <a:picLocks noChangeAspect="1"/>
          </p:cNvPicPr>
          <p:nvPr/>
        </p:nvPicPr>
        <p:blipFill>
          <a:blip r:embed="rId5">
            <a:extLst/>
          </a:blip>
          <a:stretch>
            <a:fillRect/>
          </a:stretch>
        </p:blipFill>
        <p:spPr>
          <a:xfrm>
            <a:off x="7849865" y="1256853"/>
            <a:ext cx="4019175" cy="5261210"/>
          </a:xfrm>
          <a:prstGeom prst="rect">
            <a:avLst/>
          </a:prstGeom>
          <a:ln w="12700">
            <a:miter lim="400000"/>
          </a:ln>
        </p:spPr>
      </p:pic>
      <p:pic>
        <p:nvPicPr>
          <p:cNvPr id="334" name="Image" descr="Image"/>
          <p:cNvPicPr>
            <a:picLocks noChangeAspect="1"/>
          </p:cNvPicPr>
          <p:nvPr/>
        </p:nvPicPr>
        <p:blipFill>
          <a:blip r:embed="rId6">
            <a:extLst/>
          </a:blip>
          <a:stretch>
            <a:fillRect/>
          </a:stretch>
        </p:blipFill>
        <p:spPr>
          <a:xfrm>
            <a:off x="4585981" y="3633077"/>
            <a:ext cx="6257349" cy="1778265"/>
          </a:xfrm>
          <a:prstGeom prst="rect">
            <a:avLst/>
          </a:prstGeom>
          <a:ln w="12700">
            <a:miter lim="400000"/>
          </a:ln>
          <a:effectLst>
            <a:reflection blurRad="0" stA="50000" stPos="0" endA="0" endPos="40000" dist="0" dir="5400000" fadeDir="5400000" sx="100000" sy="-100000" kx="0" ky="0" algn="bl" rotWithShape="0"/>
          </a:effectLst>
        </p:spPr>
      </p:pic>
      <p:pic>
        <p:nvPicPr>
          <p:cNvPr id="335" name="Image" descr="Image"/>
          <p:cNvPicPr>
            <a:picLocks noChangeAspect="1"/>
          </p:cNvPicPr>
          <p:nvPr/>
        </p:nvPicPr>
        <p:blipFill>
          <a:blip r:embed="rId7">
            <a:extLst/>
          </a:blip>
          <a:stretch>
            <a:fillRect/>
          </a:stretch>
        </p:blipFill>
        <p:spPr>
          <a:xfrm>
            <a:off x="456924" y="4285926"/>
            <a:ext cx="6961267" cy="1100714"/>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7" name="Image" descr="Image"/>
          <p:cNvPicPr>
            <a:picLocks noChangeAspect="1"/>
          </p:cNvPicPr>
          <p:nvPr/>
        </p:nvPicPr>
        <p:blipFill>
          <a:blip r:embed="rId2">
            <a:extLst/>
          </a:blip>
          <a:stretch>
            <a:fillRect/>
          </a:stretch>
        </p:blipFill>
        <p:spPr>
          <a:xfrm>
            <a:off x="215633" y="2789686"/>
            <a:ext cx="5943601" cy="1752601"/>
          </a:xfrm>
          <a:prstGeom prst="rect">
            <a:avLst/>
          </a:prstGeom>
          <a:ln w="12700">
            <a:miter lim="400000"/>
          </a:ln>
        </p:spPr>
      </p:pic>
      <p:pic>
        <p:nvPicPr>
          <p:cNvPr id="338" name="Image" descr="Image"/>
          <p:cNvPicPr>
            <a:picLocks noChangeAspect="1"/>
          </p:cNvPicPr>
          <p:nvPr/>
        </p:nvPicPr>
        <p:blipFill>
          <a:blip r:embed="rId3">
            <a:extLst/>
          </a:blip>
          <a:stretch>
            <a:fillRect/>
          </a:stretch>
        </p:blipFill>
        <p:spPr>
          <a:xfrm>
            <a:off x="8808024" y="743013"/>
            <a:ext cx="5943601" cy="1460501"/>
          </a:xfrm>
          <a:prstGeom prst="rect">
            <a:avLst/>
          </a:prstGeom>
          <a:ln w="12700">
            <a:miter lim="400000"/>
          </a:ln>
        </p:spPr>
      </p:pic>
      <p:pic>
        <p:nvPicPr>
          <p:cNvPr id="339" name="Image" descr="Image"/>
          <p:cNvPicPr>
            <a:picLocks noChangeAspect="1"/>
          </p:cNvPicPr>
          <p:nvPr/>
        </p:nvPicPr>
        <p:blipFill>
          <a:blip r:embed="rId4">
            <a:extLst/>
          </a:blip>
          <a:stretch>
            <a:fillRect/>
          </a:stretch>
        </p:blipFill>
        <p:spPr>
          <a:xfrm>
            <a:off x="8911600" y="2717068"/>
            <a:ext cx="4356626" cy="865741"/>
          </a:xfrm>
          <a:prstGeom prst="rect">
            <a:avLst/>
          </a:prstGeom>
          <a:ln w="12700">
            <a:miter lim="400000"/>
          </a:ln>
        </p:spPr>
      </p:pic>
      <p:pic>
        <p:nvPicPr>
          <p:cNvPr id="340" name="Image" descr="Image"/>
          <p:cNvPicPr>
            <a:picLocks noChangeAspect="1"/>
          </p:cNvPicPr>
          <p:nvPr/>
        </p:nvPicPr>
        <p:blipFill>
          <a:blip r:embed="rId5">
            <a:extLst/>
          </a:blip>
          <a:stretch>
            <a:fillRect/>
          </a:stretch>
        </p:blipFill>
        <p:spPr>
          <a:xfrm>
            <a:off x="1557095" y="5312987"/>
            <a:ext cx="5943601" cy="469901"/>
          </a:xfrm>
          <a:prstGeom prst="rect">
            <a:avLst/>
          </a:prstGeom>
          <a:ln w="12700">
            <a:miter lim="400000"/>
          </a:ln>
        </p:spPr>
      </p:pic>
      <p:pic>
        <p:nvPicPr>
          <p:cNvPr id="341" name="Image" descr="Image"/>
          <p:cNvPicPr>
            <a:picLocks noChangeAspect="1"/>
          </p:cNvPicPr>
          <p:nvPr/>
        </p:nvPicPr>
        <p:blipFill>
          <a:blip r:embed="rId6">
            <a:extLst/>
          </a:blip>
          <a:stretch>
            <a:fillRect/>
          </a:stretch>
        </p:blipFill>
        <p:spPr>
          <a:xfrm>
            <a:off x="781852" y="1081302"/>
            <a:ext cx="5728253" cy="1517743"/>
          </a:xfrm>
          <a:prstGeom prst="rect">
            <a:avLst/>
          </a:prstGeom>
          <a:ln w="12700">
            <a:miter lim="400000"/>
          </a:ln>
        </p:spPr>
      </p:pic>
      <p:pic>
        <p:nvPicPr>
          <p:cNvPr id="342" name="Image" descr="Image"/>
          <p:cNvPicPr>
            <a:picLocks noChangeAspect="1"/>
          </p:cNvPicPr>
          <p:nvPr/>
        </p:nvPicPr>
        <p:blipFill>
          <a:blip r:embed="rId7">
            <a:extLst/>
          </a:blip>
          <a:stretch>
            <a:fillRect/>
          </a:stretch>
        </p:blipFill>
        <p:spPr>
          <a:xfrm>
            <a:off x="6347594" y="5409215"/>
            <a:ext cx="4189070" cy="823494"/>
          </a:xfrm>
          <a:prstGeom prst="rect">
            <a:avLst/>
          </a:prstGeom>
          <a:ln w="12700">
            <a:miter lim="400000"/>
          </a:ln>
        </p:spPr>
      </p:pic>
      <p:sp>
        <p:nvSpPr>
          <p:cNvPr id="343" name="Business and Industry Stakeholders who might object"/>
          <p:cNvSpPr txBox="1"/>
          <p:nvPr/>
        </p:nvSpPr>
        <p:spPr>
          <a:xfrm>
            <a:off x="1350700" y="456321"/>
            <a:ext cx="855359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100"/>
              </a:spcBef>
              <a:defRPr spc="-7">
                <a:solidFill>
                  <a:srgbClr val="000000"/>
                </a:solidFill>
                <a:latin typeface="Georgia"/>
                <a:ea typeface="Georgia"/>
                <a:cs typeface="Georgia"/>
                <a:sym typeface="Georgia"/>
              </a:defRPr>
            </a:lvl1pPr>
          </a:lstStyle>
          <a:p>
            <a:pPr/>
            <a:r>
              <a:t>Business and Industry Stakeholders who might object </a:t>
            </a:r>
          </a:p>
        </p:txBody>
      </p:sp>
      <p:pic>
        <p:nvPicPr>
          <p:cNvPr id="344" name="2_1208641_e.jpg" descr="2_1208641_e.jpg"/>
          <p:cNvPicPr>
            <a:picLocks noChangeAspect="1"/>
          </p:cNvPicPr>
          <p:nvPr/>
        </p:nvPicPr>
        <p:blipFill>
          <a:blip r:embed="rId8">
            <a:extLst/>
          </a:blip>
          <a:stretch>
            <a:fillRect/>
          </a:stretch>
        </p:blipFill>
        <p:spPr>
          <a:xfrm>
            <a:off x="3244049" y="1571086"/>
            <a:ext cx="5691202" cy="34581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Local Business organizations stakeholders:…"/>
          <p:cNvSpPr txBox="1"/>
          <p:nvPr/>
        </p:nvSpPr>
        <p:spPr>
          <a:xfrm>
            <a:off x="439756" y="82195"/>
            <a:ext cx="10050310" cy="77284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500"/>
              </a:spcBef>
              <a:defRPr>
                <a:solidFill>
                  <a:srgbClr val="000000"/>
                </a:solidFill>
                <a:latin typeface="Times New Roman"/>
                <a:ea typeface="Times New Roman"/>
                <a:cs typeface="Times New Roman"/>
                <a:sym typeface="Times New Roman"/>
              </a:defRPr>
            </a:pPr>
            <a:r>
              <a:t>Local Business organizations stakeholders:</a:t>
            </a:r>
          </a:p>
          <a:p>
            <a:pPr>
              <a:defRPr b="0">
                <a:solidFill>
                  <a:srgbClr val="000000"/>
                </a:solidFill>
              </a:defRPr>
            </a:pPr>
            <a:r>
              <a:t>                                 </a:t>
            </a:r>
            <a:r>
              <a:rPr b="1" u="sng"/>
              <a:t>T</a:t>
            </a:r>
            <a:r>
              <a:rPr b="1" u="sng"/>
              <a:t>he Chicago Blockchain Center</a:t>
            </a:r>
            <a:r>
              <a:rPr u="sng"/>
              <a:t> </a:t>
            </a:r>
          </a:p>
          <a:p>
            <a:pPr marL="240631" indent="-240631">
              <a:buSzPct val="100000"/>
              <a:buChar char="•"/>
              <a:defRPr b="0">
                <a:solidFill>
                  <a:srgbClr val="000000"/>
                </a:solidFill>
              </a:defRPr>
            </a:pPr>
            <a:r>
              <a:t>F</a:t>
            </a:r>
            <a:r>
              <a:rPr>
                <a:latin typeface="Times New Roman"/>
                <a:ea typeface="Times New Roman"/>
                <a:cs typeface="Times New Roman"/>
                <a:sym typeface="Times New Roman"/>
              </a:rPr>
              <a:t>ounded  by a group of Chicago-based business leaders, entrepreneurs and innovators in collaboration with the State of Illinois. Is an accelerator focused on blockchain-enabled technologies and provides a platform for education, innovation and development.</a:t>
            </a:r>
            <a:endParaRPr>
              <a:latin typeface="Times New Roman"/>
              <a:ea typeface="Times New Roman"/>
              <a:cs typeface="Times New Roman"/>
              <a:sym typeface="Times New Roman"/>
            </a:endParaRPr>
          </a:p>
          <a:p>
            <a:pPr>
              <a:defRPr b="0">
                <a:solidFill>
                  <a:srgbClr val="000000"/>
                </a:solidFill>
              </a:defRPr>
            </a:pPr>
            <a:endParaRPr>
              <a:latin typeface="Times New Roman"/>
              <a:ea typeface="Times New Roman"/>
              <a:cs typeface="Times New Roman"/>
              <a:sym typeface="Times New Roman"/>
            </a:endParaRPr>
          </a:p>
          <a:p>
            <a:pPr>
              <a:defRPr b="0" sz="1700">
                <a:solidFill>
                  <a:srgbClr val="000000"/>
                </a:solidFill>
              </a:defRPr>
            </a:pPr>
            <a:r>
              <a:rPr>
                <a:latin typeface="Times New Roman"/>
                <a:ea typeface="Times New Roman"/>
                <a:cs typeface="Times New Roman"/>
                <a:sym typeface="Times New Roman"/>
              </a:rPr>
              <a:t>20 West Kinzie Street in Chicago; </a:t>
            </a:r>
            <a:endParaRPr>
              <a:latin typeface="Times New Roman"/>
              <a:ea typeface="Times New Roman"/>
              <a:cs typeface="Times New Roman"/>
              <a:sym typeface="Times New Roman"/>
            </a:endParaRPr>
          </a:p>
          <a:p>
            <a:pPr>
              <a:defRPr b="0" sz="1700">
                <a:solidFill>
                  <a:srgbClr val="000000"/>
                </a:solidFill>
              </a:defRPr>
            </a:pPr>
            <a:r>
              <a:rPr b="1"/>
              <a:t>Lexy Prodromos: </a:t>
            </a:r>
            <a:endParaRPr b="1"/>
          </a:p>
          <a:p>
            <a:pPr>
              <a:defRPr b="0" sz="1700">
                <a:solidFill>
                  <a:srgbClr val="000000"/>
                </a:solidFill>
              </a:defRPr>
            </a:pPr>
            <a:r>
              <a:rPr b="1"/>
              <a:t>Chicago Blockchain Center</a:t>
            </a:r>
            <a:endParaRPr b="1"/>
          </a:p>
          <a:p>
            <a:pPr>
              <a:defRPr b="0" sz="1700">
                <a:solidFill>
                  <a:srgbClr val="000000"/>
                </a:solidFill>
              </a:defRPr>
            </a:pPr>
            <a:r>
              <a:t> </a:t>
            </a:r>
            <a:r>
              <a:rPr>
                <a:hlinkClick r:id="rId2" invalidUrl="" action="" tgtFrame="" tooltip="" history="1" highlightClick="0" endSnd="0"/>
              </a:rPr>
              <a:t>lexy@chicagoblockchain.org</a:t>
            </a:r>
            <a:r>
              <a:rPr b="1"/>
              <a:t>; </a:t>
            </a:r>
            <a:endParaRPr b="1"/>
          </a:p>
          <a:p>
            <a:pPr>
              <a:defRPr b="0" sz="1700">
                <a:solidFill>
                  <a:srgbClr val="000000"/>
                </a:solidFill>
              </a:defRPr>
            </a:pPr>
            <a:r>
              <a:rPr b="1"/>
              <a:t>Phil Gomes:</a:t>
            </a:r>
            <a:r>
              <a:t> Edelman</a:t>
            </a:r>
          </a:p>
          <a:p>
            <a:pPr>
              <a:defRPr b="0" sz="1700">
                <a:solidFill>
                  <a:srgbClr val="000000"/>
                </a:solidFill>
              </a:defRPr>
            </a:pPr>
            <a:r>
              <a:rPr>
                <a:hlinkClick r:id="rId3" invalidUrl="" action="" tgtFrame="" tooltip="" history="1" highlightClick="0" endSnd="0"/>
              </a:rPr>
              <a:t>phil.gomes@edelman.com</a:t>
            </a:r>
          </a:p>
          <a:p>
            <a:pPr>
              <a:defRPr b="0">
                <a:solidFill>
                  <a:srgbClr val="000000"/>
                </a:solidFill>
              </a:defRPr>
            </a:pPr>
          </a:p>
          <a:p>
            <a:pPr>
              <a:defRPr b="0">
                <a:solidFill>
                  <a:srgbClr val="000000"/>
                </a:solidFill>
              </a:defRPr>
            </a:pPr>
          </a:p>
          <a:p>
            <a:pPr>
              <a:defRPr b="0" sz="1600">
                <a:solidFill>
                  <a:srgbClr val="000000"/>
                </a:solidFill>
                <a:latin typeface="Times New Roman"/>
                <a:ea typeface="Times New Roman"/>
                <a:cs typeface="Times New Roman"/>
                <a:sym typeface="Times New Roman"/>
              </a:defRPr>
            </a:pPr>
            <a:r>
              <a:rPr u="sng">
                <a:solidFill>
                  <a:schemeClr val="accent1"/>
                </a:solidFill>
                <a:uFill>
                  <a:solidFill>
                    <a:schemeClr val="accent1"/>
                  </a:solidFill>
                </a:uFill>
                <a:hlinkClick r:id="rId4" invalidUrl="" action="" tgtFrame="" tooltip="" history="1" highlightClick="0" endSnd="0"/>
              </a:rPr>
              <a:t>https://illinoisblockchain.tech/https-medium-com-the-illinois-blockchain-initiative-chicago-blockchain-center-launches-697bc8243a1d</a:t>
            </a:r>
          </a:p>
          <a:p>
            <a:pPr>
              <a:defRPr b="0" sz="1600">
                <a:solidFill>
                  <a:srgbClr val="000000"/>
                </a:solidFill>
                <a:latin typeface="Times New Roman"/>
                <a:ea typeface="Times New Roman"/>
                <a:cs typeface="Times New Roman"/>
                <a:sym typeface="Times New Roman"/>
              </a:defRPr>
            </a:pPr>
            <a:r>
              <a:rPr u="sng">
                <a:solidFill>
                  <a:schemeClr val="accent1"/>
                </a:solidFill>
                <a:uFill>
                  <a:solidFill>
                    <a:schemeClr val="accent1"/>
                  </a:solidFill>
                </a:uFill>
                <a:hlinkClick r:id="rId5" invalidUrl="" action="" tgtFrame="" tooltip="" history="1" highlightClick="0" endSnd="0"/>
              </a:rPr>
              <a:t>https://illinoisblockchain.tech</a:t>
            </a:r>
          </a:p>
          <a:p>
            <a:pPr>
              <a:defRPr b="0" sz="1600">
                <a:solidFill>
                  <a:srgbClr val="000000"/>
                </a:solidFill>
                <a:latin typeface="Times New Roman"/>
                <a:ea typeface="Times New Roman"/>
                <a:cs typeface="Times New Roman"/>
                <a:sym typeface="Times New Roman"/>
              </a:defRPr>
            </a:pPr>
          </a:p>
          <a:p>
            <a:pPr>
              <a:defRPr b="0" sz="1600">
                <a:solidFill>
                  <a:srgbClr val="000000"/>
                </a:solidFill>
                <a:latin typeface="Times New Roman"/>
                <a:ea typeface="Times New Roman"/>
                <a:cs typeface="Times New Roman"/>
                <a:sym typeface="Times New Roman"/>
              </a:defRPr>
            </a:pPr>
          </a:p>
          <a:p>
            <a:pPr>
              <a:defRPr b="0" sz="1600">
                <a:solidFill>
                  <a:srgbClr val="000000"/>
                </a:solidFill>
                <a:latin typeface="Times New Roman"/>
                <a:ea typeface="Times New Roman"/>
                <a:cs typeface="Times New Roman"/>
                <a:sym typeface="Times New Roman"/>
              </a:defRPr>
            </a:pPr>
          </a:p>
          <a:p>
            <a:pPr>
              <a:defRPr b="0" sz="1600">
                <a:solidFill>
                  <a:srgbClr val="000000"/>
                </a:solidFill>
                <a:latin typeface="Times New Roman"/>
                <a:ea typeface="Times New Roman"/>
                <a:cs typeface="Times New Roman"/>
                <a:sym typeface="Times New Roman"/>
              </a:defRPr>
            </a:pPr>
          </a:p>
          <a:p>
            <a:pPr>
              <a:defRPr b="0" sz="1600">
                <a:solidFill>
                  <a:srgbClr val="000000"/>
                </a:solidFill>
                <a:latin typeface="Times New Roman"/>
                <a:ea typeface="Times New Roman"/>
                <a:cs typeface="Times New Roman"/>
                <a:sym typeface="Times New Roman"/>
              </a:defRPr>
            </a:pPr>
          </a:p>
          <a:p>
            <a:pPr>
              <a:defRPr b="0" sz="1600">
                <a:solidFill>
                  <a:srgbClr val="000000"/>
                </a:solidFill>
                <a:latin typeface="Times New Roman"/>
                <a:ea typeface="Times New Roman"/>
                <a:cs typeface="Times New Roman"/>
                <a:sym typeface="Times New Roman"/>
              </a:defRPr>
            </a:pPr>
          </a:p>
          <a:p>
            <a:pPr>
              <a:defRPr b="0" sz="1600">
                <a:solidFill>
                  <a:srgbClr val="000000"/>
                </a:solidFill>
                <a:latin typeface="Times New Roman"/>
                <a:ea typeface="Times New Roman"/>
                <a:cs typeface="Times New Roman"/>
                <a:sym typeface="Times New Roman"/>
              </a:defRPr>
            </a:pPr>
          </a:p>
        </p:txBody>
      </p:sp>
      <p:pic>
        <p:nvPicPr>
          <p:cNvPr id="347" name="Image" descr="Image"/>
          <p:cNvPicPr>
            <a:picLocks noChangeAspect="1"/>
          </p:cNvPicPr>
          <p:nvPr/>
        </p:nvPicPr>
        <p:blipFill>
          <a:blip r:embed="rId6">
            <a:extLst/>
          </a:blip>
          <a:stretch>
            <a:fillRect/>
          </a:stretch>
        </p:blipFill>
        <p:spPr>
          <a:xfrm>
            <a:off x="4639792" y="2515149"/>
            <a:ext cx="4392579" cy="219629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International Businesses Stakeholders:…"/>
          <p:cNvSpPr txBox="1"/>
          <p:nvPr/>
        </p:nvSpPr>
        <p:spPr>
          <a:xfrm>
            <a:off x="543679" y="309708"/>
            <a:ext cx="11386942" cy="5605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500"/>
              </a:spcBef>
              <a:defRPr u="sng">
                <a:solidFill>
                  <a:srgbClr val="000000"/>
                </a:solidFill>
                <a:latin typeface="Times New Roman"/>
                <a:ea typeface="Times New Roman"/>
                <a:cs typeface="Times New Roman"/>
                <a:sym typeface="Times New Roman"/>
              </a:defRPr>
            </a:pPr>
            <a:r>
              <a:rPr u="none"/>
              <a:t>                                      </a:t>
            </a:r>
            <a:r>
              <a:t>International Businesses Stakeholders:</a:t>
            </a:r>
          </a:p>
          <a:p>
            <a:pPr defTabSz="457200">
              <a:spcBef>
                <a:spcPts val="500"/>
              </a:spcBef>
              <a:defRPr u="sng">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International retailers are already using Blockchain to strengthen trust and quality assurance in Global Food Supply.</a:t>
            </a:r>
          </a:p>
          <a:p>
            <a:pPr>
              <a:defRPr b="0">
                <a:solidFill>
                  <a:srgbClr val="000000"/>
                </a:solidFill>
                <a:latin typeface="Times New Roman"/>
                <a:ea typeface="Times New Roman"/>
                <a:cs typeface="Times New Roman"/>
                <a:sym typeface="Times New Roman"/>
              </a:defRPr>
            </a:pP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This trend demonstrates that stakeholders throughout the global food supply chain view food safety as a collaborative issue, rather than a competitive one, willing to work together to improve the food system for everyone.</a:t>
            </a:r>
          </a:p>
          <a:p>
            <a:pPr defTabSz="457200">
              <a:spcBef>
                <a:spcPts val="500"/>
              </a:spcBef>
              <a:defRPr b="0">
                <a:solidFill>
                  <a:srgbClr val="000000"/>
                </a:solidFill>
                <a:latin typeface="Times New Roman"/>
                <a:ea typeface="Times New Roman"/>
                <a:cs typeface="Times New Roman"/>
                <a:sym typeface="Times New Roman"/>
              </a:defRPr>
            </a:pP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Example:  </a:t>
            </a:r>
            <a:r>
              <a:rPr u="sng">
                <a:solidFill>
                  <a:srgbClr val="0433FF"/>
                </a:solidFill>
                <a:hlinkClick r:id="rId2" invalidUrl="" action="" tgtFrame="" tooltip="" history="1" highlightClick="0" endSnd="0"/>
              </a:rPr>
              <a:t>JD.com</a:t>
            </a:r>
            <a:r>
              <a:t>, the leading Chinese e-commerce site, </a:t>
            </a:r>
            <a:r>
              <a:rPr u="sng">
                <a:solidFill>
                  <a:srgbClr val="5185DB"/>
                </a:solidFill>
                <a:hlinkClick r:id="rId3" invalidUrl="" action="" tgtFrame="" tooltip="" history="1" highlightClick="0" endSnd="0"/>
              </a:rPr>
              <a:t>is also implementing</a:t>
            </a:r>
            <a:r>
              <a:t> Blockchain technology to assure the quality and origin of meat. JD said that customers will be able to monitor their meat from the farm in </a:t>
            </a:r>
            <a:r>
              <a:rPr u="sng">
                <a:solidFill>
                  <a:srgbClr val="5185DB"/>
                </a:solidFill>
                <a:hlinkClick r:id="rId4" invalidUrl="" action="" tgtFrame="" tooltip="" history="1" highlightClick="0" endSnd="0"/>
              </a:rPr>
              <a:t>Australia</a:t>
            </a:r>
            <a:r>
              <a:t>where it was raised, all the way to their doorstep.</a:t>
            </a:r>
          </a:p>
          <a:p>
            <a:pPr defTabSz="457200">
              <a:spcBef>
                <a:spcPts val="500"/>
              </a:spcBef>
              <a:defRPr b="0">
                <a:solidFill>
                  <a:srgbClr val="000000"/>
                </a:solidFill>
                <a:latin typeface="Times New Roman"/>
                <a:ea typeface="Times New Roman"/>
                <a:cs typeface="Times New Roman"/>
                <a:sym typeface="Times New Roman"/>
              </a:defRPr>
            </a:pPr>
          </a:p>
          <a:p>
            <a:pPr defTabSz="457200">
              <a:spcBef>
                <a:spcPts val="500"/>
              </a:spcBef>
              <a:defRPr b="0" sz="1900">
                <a:solidFill>
                  <a:srgbClr val="000000"/>
                </a:solidFill>
                <a:latin typeface="Times New Roman"/>
                <a:ea typeface="Times New Roman"/>
                <a:cs typeface="Times New Roman"/>
                <a:sym typeface="Times New Roman"/>
              </a:defRPr>
            </a:pPr>
            <a:r>
              <a:t>https://cointelegraph.com/news/chinese-retail-giant-to-use-blockchain-to-track-beef-prove-food-safety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In May 2018, China announced that it would release blockchain standards by 2019. The International Organization for Standards (ISO) technical committee on blockchain and distributed ledgers currently has eight ISO standards under development (with no projected due date).…"/>
          <p:cNvSpPr txBox="1"/>
          <p:nvPr/>
        </p:nvSpPr>
        <p:spPr>
          <a:xfrm>
            <a:off x="231135" y="1012965"/>
            <a:ext cx="11337743" cy="4832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defTabSz="457200">
              <a:spcBef>
                <a:spcPts val="500"/>
              </a:spcBef>
              <a:buSzPct val="100000"/>
              <a:buChar char="•"/>
              <a:defRPr>
                <a:solidFill>
                  <a:srgbClr val="000000"/>
                </a:solidFill>
                <a:latin typeface="Times New Roman"/>
                <a:ea typeface="Times New Roman"/>
                <a:cs typeface="Times New Roman"/>
                <a:sym typeface="Times New Roman"/>
              </a:defRPr>
            </a:pP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In May 2018, China announced that it would release blockchain standards by 2019. The </a:t>
            </a:r>
            <a:r>
              <a:rPr b="1"/>
              <a:t>International Organization for Standards (ISO)</a:t>
            </a:r>
            <a:r>
              <a:t> technical committee on blockchain and distributed ledgers currently has eight ISO standards under development (with no projected due date). </a:t>
            </a:r>
          </a:p>
          <a:p>
            <a:pPr defTabSz="457200">
              <a:spcBef>
                <a:spcPts val="500"/>
              </a:spcBef>
              <a:defRPr b="0">
                <a:solidFill>
                  <a:srgbClr val="000000"/>
                </a:solidFill>
                <a:latin typeface="Times New Roman"/>
                <a:ea typeface="Times New Roman"/>
                <a:cs typeface="Times New Roman"/>
                <a:sym typeface="Times New Roman"/>
              </a:defRPr>
            </a:pP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(ISO, “creates </a:t>
            </a:r>
            <a:r>
              <a:rPr>
                <a:solidFill>
                  <a:srgbClr val="006BB7"/>
                </a:solidFill>
                <a:hlinkClick r:id="rId2" invalidUrl="" action="" tgtFrame="" tooltip="" history="1" highlightClick="0" endSnd="0"/>
              </a:rPr>
              <a:t>documents that provide requirements</a:t>
            </a:r>
            <a:r>
              <a:t>, specifications, guidelines that can be used consistently to ensure that materials, products, processes and services are fit for their purpose.” ISO can be used to uniquely identify each animal, to record a change in ownership and a price point for the transaction. https://www.iso.org/standards.html )</a:t>
            </a:r>
          </a:p>
          <a:p>
            <a:pPr defTabSz="457200">
              <a:spcBef>
                <a:spcPts val="500"/>
              </a:spcBef>
              <a:defRPr b="0">
                <a:solidFill>
                  <a:srgbClr val="000000"/>
                </a:solidFill>
                <a:latin typeface="Times New Roman"/>
                <a:ea typeface="Times New Roman"/>
                <a:cs typeface="Times New Roman"/>
                <a:sym typeface="Times New Roman"/>
              </a:defRPr>
            </a:pPr>
          </a:p>
          <a:p>
            <a:pPr defTabSz="457200">
              <a:spcBef>
                <a:spcPts val="500"/>
              </a:spcBef>
              <a:defRPr b="0">
                <a:solidFill>
                  <a:srgbClr val="000000"/>
                </a:solidFill>
                <a:latin typeface="Times New Roman"/>
                <a:ea typeface="Times New Roman"/>
                <a:cs typeface="Times New Roman"/>
                <a:sym typeface="Times New Roman"/>
              </a:defRPr>
            </a:pPr>
          </a:p>
          <a:p>
            <a:pPr defTabSz="457200">
              <a:defRPr b="0" sz="1700">
                <a:solidFill>
                  <a:srgbClr val="000000"/>
                </a:solidFill>
                <a:latin typeface="Times New Roman"/>
                <a:ea typeface="Times New Roman"/>
                <a:cs typeface="Times New Roman"/>
                <a:sym typeface="Times New Roman"/>
              </a:defRPr>
            </a:pPr>
            <a:r>
              <a:t>https://cointelegraph.com/news/chinese-retail-giant-to-use-blockchain-to-track-beef-prove-food-safety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Other stakeholders:…"/>
          <p:cNvSpPr txBox="1"/>
          <p:nvPr/>
        </p:nvSpPr>
        <p:spPr>
          <a:xfrm>
            <a:off x="403539" y="988644"/>
            <a:ext cx="11372222" cy="57189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500"/>
              </a:spcBef>
              <a:defRPr>
                <a:solidFill>
                  <a:srgbClr val="000000"/>
                </a:solidFill>
                <a:latin typeface="Times New Roman"/>
                <a:ea typeface="Times New Roman"/>
                <a:cs typeface="Times New Roman"/>
                <a:sym typeface="Times New Roman"/>
              </a:defRPr>
            </a:pPr>
            <a:r>
              <a:t>Other stakeholders:</a:t>
            </a:r>
          </a:p>
          <a:p>
            <a:pPr marL="250657" indent="-250657">
              <a:buSzPct val="100000"/>
              <a:buChar char="•"/>
              <a:defRPr b="0">
                <a:solidFill>
                  <a:srgbClr val="000000"/>
                </a:solidFill>
              </a:defRPr>
            </a:pPr>
            <a:r>
              <a:rPr b="1" spc="-7" sz="2500"/>
              <a:t>Opening New Markets. </a:t>
            </a:r>
            <a:r>
              <a:rPr spc="-8" sz="2700"/>
              <a:t> </a:t>
            </a:r>
            <a:r>
              <a:rPr sz="2700" u="sng">
                <a:solidFill>
                  <a:srgbClr val="0433FF"/>
                </a:solidFill>
                <a:hlinkClick r:id="rId2" invalidUrl="" action="" tgtFrame="" tooltip="" history="1" highlightClick="0" endSnd="0"/>
              </a:rPr>
              <a:t>AgriLedger</a:t>
            </a:r>
            <a:r>
              <a:rPr spc="-8" sz="2700">
                <a:hlinkClick r:id="rId2" invalidUrl="" action="" tgtFrame="" tooltip="" history="1" highlightClick="0" endSnd="0"/>
              </a:rPr>
              <a:t> </a:t>
            </a:r>
            <a:r>
              <a:rPr spc="-7"/>
              <a:t>opens new markets to farmers in the developing world using blockchain. </a:t>
            </a:r>
            <a:endParaRPr spc="-7"/>
          </a:p>
          <a:p>
            <a:pPr marL="240631" indent="-240631">
              <a:buSzPct val="100000"/>
              <a:buChar char="•"/>
              <a:defRPr b="0">
                <a:solidFill>
                  <a:srgbClr val="000000"/>
                </a:solidFill>
              </a:defRPr>
            </a:pPr>
            <a:endParaRPr spc="-7"/>
          </a:p>
          <a:p>
            <a:pPr marL="240631" indent="-240631">
              <a:buSzPct val="100000"/>
              <a:buChar char="•"/>
              <a:defRPr b="0">
                <a:solidFill>
                  <a:srgbClr val="000000"/>
                </a:solidFill>
              </a:defRPr>
            </a:pPr>
            <a:r>
              <a:rPr spc="-7"/>
              <a:t>The premise is to create trust and accountability among market players, reduced need to evaluate each person on their trustworthiness and ability to execute.</a:t>
            </a:r>
            <a:endParaRPr spc="-7"/>
          </a:p>
          <a:p>
            <a:pPr marL="240631" indent="-240631">
              <a:buSzPct val="100000"/>
              <a:buChar char="•"/>
              <a:defRPr b="0">
                <a:solidFill>
                  <a:srgbClr val="000000"/>
                </a:solidFill>
              </a:defRPr>
            </a:pPr>
            <a:endParaRPr spc="-7"/>
          </a:p>
          <a:p>
            <a:pPr marL="240631" indent="-240631">
              <a:buSzPct val="100000"/>
              <a:buChar char="•"/>
              <a:defRPr b="0">
                <a:solidFill>
                  <a:srgbClr val="000000"/>
                </a:solidFill>
              </a:defRPr>
            </a:pPr>
            <a:r>
              <a:rPr spc="-7"/>
              <a:t> Market players that couldn’t establish trust before for any reason, could do business without someone needing to broker trust (and take a margin) in the middle. This also means that disadvantaged market participants can have a sort of “seat at the table” through this technology.</a:t>
            </a:r>
            <a:endParaRPr spc="-7"/>
          </a:p>
          <a:p>
            <a:pPr>
              <a:defRPr b="0">
                <a:solidFill>
                  <a:srgbClr val="000000"/>
                </a:solidFill>
              </a:defRPr>
            </a:pPr>
            <a:endParaRPr spc="-7"/>
          </a:p>
          <a:p>
            <a:pPr>
              <a:defRPr b="0">
                <a:solidFill>
                  <a:srgbClr val="000000"/>
                </a:solidFill>
              </a:defRPr>
            </a:pPr>
            <a:endParaRPr spc="-7"/>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Companies such as UPS are joining the Blockchain in Transport Alliance to play a central role in the smart logistics network of the future, built on blockchain technology."/>
          <p:cNvSpPr txBox="1"/>
          <p:nvPr/>
        </p:nvSpPr>
        <p:spPr>
          <a:xfrm>
            <a:off x="188501" y="3324324"/>
            <a:ext cx="11294690" cy="133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Char char="•"/>
              <a:defRPr b="0">
                <a:solidFill>
                  <a:srgbClr val="000000"/>
                </a:solidFill>
              </a:defRPr>
            </a:pPr>
            <a:r>
              <a:rPr spc="-7"/>
              <a:t>Companies such as</a:t>
            </a:r>
            <a:r>
              <a:rPr spc="-7" sz="2500"/>
              <a:t> </a:t>
            </a:r>
            <a:r>
              <a:rPr sz="2500" u="sng">
                <a:solidFill>
                  <a:srgbClr val="0433FF"/>
                </a:solidFill>
                <a:hlinkClick r:id="rId2" invalidUrl="" action="" tgtFrame="" tooltip="" history="1" highlightClick="0" endSnd="0"/>
              </a:rPr>
              <a:t>UPS</a:t>
            </a:r>
            <a:r>
              <a:rPr spc="-7" sz="2500">
                <a:hlinkClick r:id="rId2" invalidUrl="" action="" tgtFrame="" tooltip="" history="1" highlightClick="0" endSnd="0"/>
              </a:rPr>
              <a:t> </a:t>
            </a:r>
            <a:r>
              <a:rPr spc="-7"/>
              <a:t>are joining the </a:t>
            </a:r>
            <a:r>
              <a:rPr u="sng">
                <a:solidFill>
                  <a:srgbClr val="0433FF"/>
                </a:solidFill>
                <a:hlinkClick r:id="rId3" invalidUrl="" action="" tgtFrame="" tooltip="" history="1" highlightClick="0" endSnd="0"/>
              </a:rPr>
              <a:t>Blockchain in Transport Alliance</a:t>
            </a:r>
            <a:r>
              <a:rPr spc="-7"/>
              <a:t> to play a central role in the smart logistics network of the future, built on blockchain technology.</a:t>
            </a:r>
          </a:p>
        </p:txBody>
      </p:sp>
      <p:sp>
        <p:nvSpPr>
          <p:cNvPr id="356" name="Logistics. Dealing with products that often have a very short shelf life in uncertain conditions in high quantities with a lot of dollars on the line. Also, often the supply can be uncertain, unlike a factory producing widgets."/>
          <p:cNvSpPr txBox="1"/>
          <p:nvPr/>
        </p:nvSpPr>
        <p:spPr>
          <a:xfrm>
            <a:off x="328181" y="1121417"/>
            <a:ext cx="11522937" cy="174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Char char="•"/>
              <a:defRPr b="0">
                <a:solidFill>
                  <a:srgbClr val="000000"/>
                </a:solidFill>
              </a:defRPr>
            </a:pPr>
            <a:endParaRPr spc="-7"/>
          </a:p>
          <a:p>
            <a:pPr marL="250657" indent="-250657">
              <a:buSzPct val="100000"/>
              <a:buChar char="•"/>
              <a:defRPr b="0">
                <a:solidFill>
                  <a:srgbClr val="000000"/>
                </a:solidFill>
              </a:defRPr>
            </a:pPr>
            <a:r>
              <a:rPr b="1" spc="-7" sz="2500"/>
              <a:t>Logistics. </a:t>
            </a:r>
            <a:r>
              <a:rPr spc="-7"/>
              <a:t>Dealing with products that often have a very short shelf life in uncertain conditions in high quantities with a lot of dollars on the line. Also, often the supply can be uncertain, unlike a factory producing widgets.</a:t>
            </a:r>
          </a:p>
        </p:txBody>
      </p:sp>
    </p:spTree>
  </p:cSld>
  <p:clrMapOvr>
    <a:masterClrMapping/>
  </p:clrMapOvr>
  <mc:AlternateContent xmlns:mc="http://schemas.openxmlformats.org/markup-compatibility/2006">
    <mc:Choice xmlns:p14="http://schemas.microsoft.com/office/powerpoint/2010/main" Requires="p14">
      <p:transition spd="slow" advClick="1" p14:dur="1500">
        <p:fade thruBlk="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Policy Action Plan II"/>
          <p:cNvSpPr txBox="1"/>
          <p:nvPr/>
        </p:nvSpPr>
        <p:spPr>
          <a:xfrm>
            <a:off x="3696250" y="919960"/>
            <a:ext cx="4245856"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26514" indent="-326514" algn="just">
              <a:lnSpc>
                <a:spcPct val="90000"/>
              </a:lnSpc>
              <a:spcBef>
                <a:spcPts val="1800"/>
              </a:spcBef>
              <a:buClr>
                <a:srgbClr val="679015"/>
              </a:buClr>
              <a:buSzPct val="100000"/>
              <a:buFont typeface="Arial"/>
              <a:buChar char="•"/>
              <a:defRPr b="0" sz="3000">
                <a:solidFill>
                  <a:srgbClr val="000000"/>
                </a:solidFill>
              </a:defRPr>
            </a:lvl1pPr>
          </a:lstStyle>
          <a:p>
            <a:pPr/>
            <a:r>
              <a:t>Policy Action Plan II</a:t>
            </a:r>
          </a:p>
        </p:txBody>
      </p:sp>
      <p:sp>
        <p:nvSpPr>
          <p:cNvPr id="359" name="http://www.ift.org/Food-Technology/Daily-News/2018/August/27/usda-seeks-stakeholder-input-on-food-ag-priorities.aspx…"/>
          <p:cNvSpPr txBox="1"/>
          <p:nvPr/>
        </p:nvSpPr>
        <p:spPr>
          <a:xfrm>
            <a:off x="1055097" y="1548177"/>
            <a:ext cx="10069106" cy="30837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000"/>
              </a:spcBef>
              <a:defRPr b="0" sz="1700" u="sng">
                <a:solidFill>
                  <a:srgbClr val="106DD6"/>
                </a:solidFill>
                <a:latin typeface="Times"/>
                <a:ea typeface="Times"/>
                <a:cs typeface="Times"/>
                <a:sym typeface="Times"/>
              </a:defRPr>
            </a:pPr>
            <a:br>
              <a:rPr>
                <a:solidFill>
                  <a:schemeClr val="accent1"/>
                </a:solidFill>
                <a:uFill>
                  <a:solidFill>
                    <a:schemeClr val="accent1"/>
                  </a:solidFill>
                </a:uFill>
              </a:rPr>
            </a:br>
            <a:r>
              <a:rPr>
                <a:solidFill>
                  <a:schemeClr val="accent1"/>
                </a:solidFill>
                <a:uFill>
                  <a:solidFill>
                    <a:schemeClr val="accent1"/>
                  </a:solidFill>
                </a:uFill>
                <a:hlinkClick r:id="rId2" invalidUrl="" action="" tgtFrame="" tooltip="" history="1" highlightClick="0" endSnd="0"/>
              </a:rPr>
              <a:t>http://www.ift.org/Food-Technology/Daily-News/2018/August/27/usda-seeks-stakeholder-input-on-food-ag-priorities.aspx</a:t>
            </a:r>
            <a:endParaRPr b="1" u="none">
              <a:solidFill>
                <a:srgbClr val="2D2D2D"/>
              </a:solidFill>
              <a:latin typeface="+mn-lt"/>
              <a:ea typeface="+mn-ea"/>
              <a:cs typeface="+mn-cs"/>
              <a:sym typeface="Arial"/>
            </a:endParaRPr>
          </a:p>
          <a:p>
            <a:pPr defTabSz="457200">
              <a:spcBef>
                <a:spcPts val="1000"/>
              </a:spcBef>
              <a:defRPr>
                <a:solidFill>
                  <a:srgbClr val="2D2D2D"/>
                </a:solidFill>
                <a:latin typeface="Times"/>
                <a:ea typeface="Times"/>
                <a:cs typeface="Times"/>
                <a:sym typeface="Times"/>
              </a:defRPr>
            </a:pPr>
            <a:r>
              <a:t>USDA's National Institute of Food and Agriculture Seeks Stakeholder Input on Food, Agriculture Priorities:</a:t>
            </a:r>
          </a:p>
          <a:p>
            <a:pPr defTabSz="457200">
              <a:spcBef>
                <a:spcPts val="1000"/>
              </a:spcBef>
              <a:defRPr b="0">
                <a:solidFill>
                  <a:srgbClr val="2D2D2D"/>
                </a:solidFill>
                <a:latin typeface="Times"/>
                <a:ea typeface="Times"/>
                <a:cs typeface="Times"/>
                <a:sym typeface="Times"/>
              </a:defRPr>
            </a:pPr>
            <a:r>
              <a:t>Write comments on the USDA website, and propose Application of Blockchain in Food Traceability Act. </a:t>
            </a:r>
            <a:endParaRPr b="1">
              <a:latin typeface="+mn-lt"/>
              <a:ea typeface="+mn-ea"/>
              <a:cs typeface="+mn-cs"/>
              <a:sym typeface="Arial"/>
            </a:endParaRP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What is Blockchain?…"/>
          <p:cNvSpPr txBox="1"/>
          <p:nvPr/>
        </p:nvSpPr>
        <p:spPr>
          <a:xfrm>
            <a:off x="309339" y="206601"/>
            <a:ext cx="11560623" cy="55040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latin typeface="Times New Roman"/>
                <a:ea typeface="Times New Roman"/>
                <a:cs typeface="Times New Roman"/>
                <a:sym typeface="Times New Roman"/>
              </a:defRPr>
            </a:pPr>
          </a:p>
          <a:p>
            <a:pPr>
              <a:defRPr b="0">
                <a:solidFill>
                  <a:srgbClr val="000000"/>
                </a:solidFill>
                <a:latin typeface="Times New Roman"/>
                <a:ea typeface="Times New Roman"/>
                <a:cs typeface="Times New Roman"/>
                <a:sym typeface="Times New Roman"/>
              </a:defRPr>
            </a:pPr>
            <a:r>
              <a:t>                                        What is Blockchain?</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The term “blockchain” was first used by Satoshi Nakamoto, a pseudonymous person or entity, in a 2008 paper conceptualizing chronological blocks of data linked through a networked cryptologic chain. It operates on decentralized data housing, relying on encryption for data verification and assurance. </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Based on this concept, Nakamoto created Bitcoin, called cryptocurrency, where </a:t>
            </a:r>
            <a:r>
              <a:rPr b="1"/>
              <a:t>transactions are made without an established intermediary, </a:t>
            </a:r>
            <a:r>
              <a:t>(i.e. banks).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Although most blockchain applications have been used in cryptocurrency exchange, the framework </a:t>
            </a:r>
            <a:r>
              <a:rPr b="1"/>
              <a:t>c</a:t>
            </a:r>
            <a:r>
              <a:t>an be applied to any scenario that requires assured/verified information. </a:t>
            </a:r>
          </a:p>
          <a:p>
            <a:pPr>
              <a:defRPr b="0">
                <a:solidFill>
                  <a:srgbClr val="000000"/>
                </a:solidFill>
                <a:latin typeface="Times New Roman"/>
                <a:ea typeface="Times New Roman"/>
                <a:cs typeface="Times New Roman"/>
                <a:sym typeface="Times New Roman"/>
              </a:defRPr>
            </a:pPr>
          </a:p>
          <a:p>
            <a:pPr>
              <a:defRPr b="0" sz="1900">
                <a:solidFill>
                  <a:srgbClr val="000000"/>
                </a:solidFill>
                <a:latin typeface="Times New Roman"/>
                <a:ea typeface="Times New Roman"/>
                <a:cs typeface="Times New Roman"/>
                <a:sym typeface="Times New Roman"/>
              </a:defRPr>
            </a:pPr>
            <a:r>
              <a:t>https://en.wikipedia.org/wiki/Satoshi_Nakamoto</a:t>
            </a:r>
          </a:p>
        </p:txBody>
      </p:sp>
      <p:sp>
        <p:nvSpPr>
          <p:cNvPr id="159" name="Molecule"/>
          <p:cNvSpPr/>
          <p:nvPr/>
        </p:nvSpPr>
        <p:spPr>
          <a:xfrm>
            <a:off x="6567213" y="564746"/>
            <a:ext cx="617172" cy="536255"/>
          </a:xfrm>
          <a:custGeom>
            <a:avLst/>
            <a:gdLst/>
            <a:ahLst/>
            <a:cxnLst>
              <a:cxn ang="0">
                <a:pos x="wd2" y="hd2"/>
              </a:cxn>
              <a:cxn ang="5400000">
                <a:pos x="wd2" y="hd2"/>
              </a:cxn>
              <a:cxn ang="10800000">
                <a:pos x="wd2" y="hd2"/>
              </a:cxn>
              <a:cxn ang="16200000">
                <a:pos x="wd2" y="hd2"/>
              </a:cxn>
            </a:cxnLst>
            <a:rect l="0" t="0" r="r" b="b"/>
            <a:pathLst>
              <a:path w="20825" h="21600" fill="norm" stroke="1" extrusionOk="0">
                <a:moveTo>
                  <a:pt x="2726" y="0"/>
                </a:moveTo>
                <a:cubicBezTo>
                  <a:pt x="2262" y="0"/>
                  <a:pt x="1792" y="142"/>
                  <a:pt x="1361" y="440"/>
                </a:cubicBezTo>
                <a:cubicBezTo>
                  <a:pt x="57" y="1343"/>
                  <a:pt x="-387" y="3336"/>
                  <a:pt x="369" y="4892"/>
                </a:cubicBezTo>
                <a:cubicBezTo>
                  <a:pt x="875" y="5935"/>
                  <a:pt x="1791" y="6516"/>
                  <a:pt x="2733" y="6516"/>
                </a:cubicBezTo>
                <a:cubicBezTo>
                  <a:pt x="2959" y="6516"/>
                  <a:pt x="3186" y="6484"/>
                  <a:pt x="3410" y="6415"/>
                </a:cubicBezTo>
                <a:lnTo>
                  <a:pt x="4436" y="8528"/>
                </a:lnTo>
                <a:cubicBezTo>
                  <a:pt x="3958" y="9115"/>
                  <a:pt x="3662" y="9916"/>
                  <a:pt x="3662" y="10800"/>
                </a:cubicBezTo>
                <a:cubicBezTo>
                  <a:pt x="3662" y="11684"/>
                  <a:pt x="3958" y="12485"/>
                  <a:pt x="4436" y="13072"/>
                </a:cubicBezTo>
                <a:lnTo>
                  <a:pt x="3410" y="15187"/>
                </a:lnTo>
                <a:cubicBezTo>
                  <a:pt x="3186" y="15119"/>
                  <a:pt x="2959" y="15084"/>
                  <a:pt x="2733" y="15084"/>
                </a:cubicBezTo>
                <a:cubicBezTo>
                  <a:pt x="1791" y="15084"/>
                  <a:pt x="875" y="15665"/>
                  <a:pt x="369" y="16708"/>
                </a:cubicBezTo>
                <a:cubicBezTo>
                  <a:pt x="-387" y="18264"/>
                  <a:pt x="57" y="20259"/>
                  <a:pt x="1361" y="21162"/>
                </a:cubicBezTo>
                <a:cubicBezTo>
                  <a:pt x="1792" y="21460"/>
                  <a:pt x="2262" y="21600"/>
                  <a:pt x="2726" y="21600"/>
                </a:cubicBezTo>
                <a:cubicBezTo>
                  <a:pt x="3668" y="21600"/>
                  <a:pt x="4584" y="21018"/>
                  <a:pt x="5090" y="19976"/>
                </a:cubicBezTo>
                <a:cubicBezTo>
                  <a:pt x="5718" y="18683"/>
                  <a:pt x="5518" y="17090"/>
                  <a:pt x="4685" y="16070"/>
                </a:cubicBezTo>
                <a:lnTo>
                  <a:pt x="5711" y="13956"/>
                </a:lnTo>
                <a:cubicBezTo>
                  <a:pt x="5929" y="14023"/>
                  <a:pt x="6157" y="14058"/>
                  <a:pt x="6392" y="14058"/>
                </a:cubicBezTo>
                <a:cubicBezTo>
                  <a:pt x="7643" y="14058"/>
                  <a:pt x="8698" y="13052"/>
                  <a:pt x="9020" y="11681"/>
                </a:cubicBezTo>
                <a:lnTo>
                  <a:pt x="11805" y="11681"/>
                </a:lnTo>
                <a:cubicBezTo>
                  <a:pt x="12127" y="13052"/>
                  <a:pt x="13181" y="14058"/>
                  <a:pt x="14433" y="14058"/>
                </a:cubicBezTo>
                <a:cubicBezTo>
                  <a:pt x="14667" y="14058"/>
                  <a:pt x="14896" y="14023"/>
                  <a:pt x="15113" y="13956"/>
                </a:cubicBezTo>
                <a:lnTo>
                  <a:pt x="16139" y="16070"/>
                </a:lnTo>
                <a:cubicBezTo>
                  <a:pt x="15307" y="17090"/>
                  <a:pt x="15106" y="18683"/>
                  <a:pt x="15734" y="19976"/>
                </a:cubicBezTo>
                <a:cubicBezTo>
                  <a:pt x="16240" y="21018"/>
                  <a:pt x="17156" y="21600"/>
                  <a:pt x="18098" y="21600"/>
                </a:cubicBezTo>
                <a:cubicBezTo>
                  <a:pt x="18563" y="21600"/>
                  <a:pt x="19033" y="21460"/>
                  <a:pt x="19464" y="21162"/>
                </a:cubicBezTo>
                <a:cubicBezTo>
                  <a:pt x="20768" y="20259"/>
                  <a:pt x="21213" y="18264"/>
                  <a:pt x="20457" y="16708"/>
                </a:cubicBezTo>
                <a:cubicBezTo>
                  <a:pt x="19951" y="15665"/>
                  <a:pt x="19035" y="15083"/>
                  <a:pt x="18093" y="15084"/>
                </a:cubicBezTo>
                <a:cubicBezTo>
                  <a:pt x="17867" y="15084"/>
                  <a:pt x="17640" y="15119"/>
                  <a:pt x="17416" y="15187"/>
                </a:cubicBezTo>
                <a:lnTo>
                  <a:pt x="16388" y="13072"/>
                </a:lnTo>
                <a:cubicBezTo>
                  <a:pt x="16867" y="12485"/>
                  <a:pt x="17162" y="11684"/>
                  <a:pt x="17162" y="10800"/>
                </a:cubicBezTo>
                <a:cubicBezTo>
                  <a:pt x="17162" y="9916"/>
                  <a:pt x="16867" y="9115"/>
                  <a:pt x="16388" y="8528"/>
                </a:cubicBezTo>
                <a:lnTo>
                  <a:pt x="17416" y="6415"/>
                </a:lnTo>
                <a:cubicBezTo>
                  <a:pt x="17640" y="6484"/>
                  <a:pt x="17867" y="6516"/>
                  <a:pt x="18093" y="6516"/>
                </a:cubicBezTo>
                <a:cubicBezTo>
                  <a:pt x="19035" y="6516"/>
                  <a:pt x="19951" y="5935"/>
                  <a:pt x="20457" y="4892"/>
                </a:cubicBezTo>
                <a:cubicBezTo>
                  <a:pt x="21213" y="3336"/>
                  <a:pt x="20768" y="1343"/>
                  <a:pt x="19464" y="440"/>
                </a:cubicBezTo>
                <a:cubicBezTo>
                  <a:pt x="19033" y="142"/>
                  <a:pt x="18563" y="0"/>
                  <a:pt x="18098" y="0"/>
                </a:cubicBezTo>
                <a:cubicBezTo>
                  <a:pt x="17156" y="0"/>
                  <a:pt x="16240" y="582"/>
                  <a:pt x="15734" y="1624"/>
                </a:cubicBezTo>
                <a:cubicBezTo>
                  <a:pt x="15106" y="2917"/>
                  <a:pt x="15307" y="4510"/>
                  <a:pt x="16139" y="5530"/>
                </a:cubicBezTo>
                <a:lnTo>
                  <a:pt x="15113" y="7644"/>
                </a:lnTo>
                <a:cubicBezTo>
                  <a:pt x="14896" y="7577"/>
                  <a:pt x="14667" y="7542"/>
                  <a:pt x="14433" y="7542"/>
                </a:cubicBezTo>
                <a:cubicBezTo>
                  <a:pt x="13181" y="7542"/>
                  <a:pt x="12127" y="8548"/>
                  <a:pt x="11805" y="9919"/>
                </a:cubicBezTo>
                <a:lnTo>
                  <a:pt x="9020" y="9919"/>
                </a:lnTo>
                <a:cubicBezTo>
                  <a:pt x="8698" y="8548"/>
                  <a:pt x="7643" y="7542"/>
                  <a:pt x="6392" y="7542"/>
                </a:cubicBezTo>
                <a:cubicBezTo>
                  <a:pt x="6157" y="7542"/>
                  <a:pt x="5929" y="7577"/>
                  <a:pt x="5711" y="7644"/>
                </a:cubicBezTo>
                <a:lnTo>
                  <a:pt x="4685" y="5530"/>
                </a:lnTo>
                <a:cubicBezTo>
                  <a:pt x="5518" y="4510"/>
                  <a:pt x="5718" y="2917"/>
                  <a:pt x="5090" y="1624"/>
                </a:cubicBezTo>
                <a:cubicBezTo>
                  <a:pt x="4584" y="582"/>
                  <a:pt x="3668" y="0"/>
                  <a:pt x="2726" y="0"/>
                </a:cubicBezTo>
                <a:close/>
                <a:moveTo>
                  <a:pt x="2728" y="1761"/>
                </a:moveTo>
                <a:cubicBezTo>
                  <a:pt x="3175" y="1761"/>
                  <a:pt x="3591" y="2046"/>
                  <a:pt x="3815" y="2507"/>
                </a:cubicBezTo>
                <a:cubicBezTo>
                  <a:pt x="3983" y="2853"/>
                  <a:pt x="4027" y="3257"/>
                  <a:pt x="3941" y="3644"/>
                </a:cubicBezTo>
                <a:cubicBezTo>
                  <a:pt x="3855" y="4030"/>
                  <a:pt x="3649" y="4353"/>
                  <a:pt x="3359" y="4554"/>
                </a:cubicBezTo>
                <a:cubicBezTo>
                  <a:pt x="3165" y="4688"/>
                  <a:pt x="2954" y="4755"/>
                  <a:pt x="2733" y="4755"/>
                </a:cubicBezTo>
                <a:cubicBezTo>
                  <a:pt x="2286" y="4755"/>
                  <a:pt x="1868" y="4470"/>
                  <a:pt x="1644" y="4010"/>
                </a:cubicBezTo>
                <a:cubicBezTo>
                  <a:pt x="1476" y="3664"/>
                  <a:pt x="1432" y="3259"/>
                  <a:pt x="1518" y="2873"/>
                </a:cubicBezTo>
                <a:cubicBezTo>
                  <a:pt x="1604" y="2486"/>
                  <a:pt x="1810" y="2163"/>
                  <a:pt x="2100" y="1963"/>
                </a:cubicBezTo>
                <a:cubicBezTo>
                  <a:pt x="2294" y="1828"/>
                  <a:pt x="2506" y="1761"/>
                  <a:pt x="2728" y="1761"/>
                </a:cubicBezTo>
                <a:close/>
                <a:moveTo>
                  <a:pt x="18098" y="1761"/>
                </a:moveTo>
                <a:cubicBezTo>
                  <a:pt x="18320" y="1761"/>
                  <a:pt x="18530" y="1829"/>
                  <a:pt x="18724" y="1963"/>
                </a:cubicBezTo>
                <a:cubicBezTo>
                  <a:pt x="19014" y="2163"/>
                  <a:pt x="19222" y="2486"/>
                  <a:pt x="19308" y="2873"/>
                </a:cubicBezTo>
                <a:cubicBezTo>
                  <a:pt x="19394" y="3259"/>
                  <a:pt x="19348" y="3664"/>
                  <a:pt x="19180" y="4010"/>
                </a:cubicBezTo>
                <a:cubicBezTo>
                  <a:pt x="18956" y="4470"/>
                  <a:pt x="18540" y="4755"/>
                  <a:pt x="18093" y="4755"/>
                </a:cubicBezTo>
                <a:cubicBezTo>
                  <a:pt x="17872" y="4755"/>
                  <a:pt x="17661" y="4688"/>
                  <a:pt x="17467" y="4554"/>
                </a:cubicBezTo>
                <a:cubicBezTo>
                  <a:pt x="17177" y="4353"/>
                  <a:pt x="16969" y="4030"/>
                  <a:pt x="16883" y="3644"/>
                </a:cubicBezTo>
                <a:cubicBezTo>
                  <a:pt x="16797" y="3257"/>
                  <a:pt x="16843" y="2853"/>
                  <a:pt x="17011" y="2507"/>
                </a:cubicBezTo>
                <a:cubicBezTo>
                  <a:pt x="17235" y="2046"/>
                  <a:pt x="17651" y="1761"/>
                  <a:pt x="18098" y="1761"/>
                </a:cubicBezTo>
                <a:close/>
                <a:moveTo>
                  <a:pt x="2733" y="16845"/>
                </a:moveTo>
                <a:cubicBezTo>
                  <a:pt x="2954" y="16845"/>
                  <a:pt x="3165" y="16912"/>
                  <a:pt x="3359" y="17046"/>
                </a:cubicBezTo>
                <a:cubicBezTo>
                  <a:pt x="3649" y="17247"/>
                  <a:pt x="3855" y="17572"/>
                  <a:pt x="3941" y="17958"/>
                </a:cubicBezTo>
                <a:cubicBezTo>
                  <a:pt x="4027" y="18345"/>
                  <a:pt x="3983" y="18747"/>
                  <a:pt x="3815" y="19093"/>
                </a:cubicBezTo>
                <a:cubicBezTo>
                  <a:pt x="3591" y="19554"/>
                  <a:pt x="3175" y="19841"/>
                  <a:pt x="2728" y="19841"/>
                </a:cubicBezTo>
                <a:cubicBezTo>
                  <a:pt x="2506" y="19841"/>
                  <a:pt x="2294" y="19772"/>
                  <a:pt x="2100" y="19637"/>
                </a:cubicBezTo>
                <a:cubicBezTo>
                  <a:pt x="1810" y="19437"/>
                  <a:pt x="1604" y="19114"/>
                  <a:pt x="1518" y="18727"/>
                </a:cubicBezTo>
                <a:cubicBezTo>
                  <a:pt x="1432" y="18341"/>
                  <a:pt x="1476" y="17938"/>
                  <a:pt x="1644" y="17592"/>
                </a:cubicBezTo>
                <a:cubicBezTo>
                  <a:pt x="1868" y="17132"/>
                  <a:pt x="2286" y="16845"/>
                  <a:pt x="2733" y="16845"/>
                </a:cubicBezTo>
                <a:close/>
                <a:moveTo>
                  <a:pt x="18093" y="16845"/>
                </a:moveTo>
                <a:cubicBezTo>
                  <a:pt x="18540" y="16845"/>
                  <a:pt x="18956" y="17132"/>
                  <a:pt x="19180" y="17592"/>
                </a:cubicBezTo>
                <a:cubicBezTo>
                  <a:pt x="19348" y="17938"/>
                  <a:pt x="19394" y="18341"/>
                  <a:pt x="19308" y="18727"/>
                </a:cubicBezTo>
                <a:cubicBezTo>
                  <a:pt x="19222" y="19114"/>
                  <a:pt x="19014" y="19437"/>
                  <a:pt x="18724" y="19637"/>
                </a:cubicBezTo>
                <a:cubicBezTo>
                  <a:pt x="18530" y="19772"/>
                  <a:pt x="18320" y="19839"/>
                  <a:pt x="18098" y="19839"/>
                </a:cubicBezTo>
                <a:cubicBezTo>
                  <a:pt x="17651" y="19839"/>
                  <a:pt x="17235" y="19554"/>
                  <a:pt x="17011" y="19093"/>
                </a:cubicBezTo>
                <a:cubicBezTo>
                  <a:pt x="16843" y="18747"/>
                  <a:pt x="16797" y="18345"/>
                  <a:pt x="16883" y="17958"/>
                </a:cubicBezTo>
                <a:cubicBezTo>
                  <a:pt x="16969" y="17572"/>
                  <a:pt x="17177" y="17247"/>
                  <a:pt x="17467" y="17046"/>
                </a:cubicBezTo>
                <a:cubicBezTo>
                  <a:pt x="17661" y="16912"/>
                  <a:pt x="17872" y="16845"/>
                  <a:pt x="18093" y="16845"/>
                </a:cubicBezTo>
                <a:close/>
              </a:path>
            </a:pathLst>
          </a:custGeom>
          <a:solidFill>
            <a:schemeClr val="accent3"/>
          </a:solidFill>
          <a:ln w="17145">
            <a:solidFill>
              <a:srgbClr val="F9F9F9">
                <a:alpha val="50000"/>
              </a:srgbClr>
            </a:solidFill>
          </a:ln>
        </p:spPr>
        <p:txBody>
          <a:bodyPr lIns="45719" rIns="45719" anchor="ctr"/>
          <a:lstStyle/>
          <a:p>
            <a:pPr>
              <a:defRPr b="0" sz="2700">
                <a:solidFill>
                  <a:srgbClr val="170717"/>
                </a:solidFill>
              </a:defRPr>
            </a:pPr>
          </a:p>
        </p:txBody>
      </p:sp>
      <p:sp>
        <p:nvSpPr>
          <p:cNvPr id="160" name="Molecule"/>
          <p:cNvSpPr/>
          <p:nvPr/>
        </p:nvSpPr>
        <p:spPr>
          <a:xfrm>
            <a:off x="5959058" y="564746"/>
            <a:ext cx="617173" cy="536255"/>
          </a:xfrm>
          <a:custGeom>
            <a:avLst/>
            <a:gdLst/>
            <a:ahLst/>
            <a:cxnLst>
              <a:cxn ang="0">
                <a:pos x="wd2" y="hd2"/>
              </a:cxn>
              <a:cxn ang="5400000">
                <a:pos x="wd2" y="hd2"/>
              </a:cxn>
              <a:cxn ang="10800000">
                <a:pos x="wd2" y="hd2"/>
              </a:cxn>
              <a:cxn ang="16200000">
                <a:pos x="wd2" y="hd2"/>
              </a:cxn>
            </a:cxnLst>
            <a:rect l="0" t="0" r="r" b="b"/>
            <a:pathLst>
              <a:path w="20825" h="21600" fill="norm" stroke="1" extrusionOk="0">
                <a:moveTo>
                  <a:pt x="2726" y="0"/>
                </a:moveTo>
                <a:cubicBezTo>
                  <a:pt x="2262" y="0"/>
                  <a:pt x="1792" y="142"/>
                  <a:pt x="1361" y="440"/>
                </a:cubicBezTo>
                <a:cubicBezTo>
                  <a:pt x="57" y="1343"/>
                  <a:pt x="-387" y="3336"/>
                  <a:pt x="369" y="4892"/>
                </a:cubicBezTo>
                <a:cubicBezTo>
                  <a:pt x="875" y="5935"/>
                  <a:pt x="1791" y="6516"/>
                  <a:pt x="2733" y="6516"/>
                </a:cubicBezTo>
                <a:cubicBezTo>
                  <a:pt x="2959" y="6516"/>
                  <a:pt x="3186" y="6484"/>
                  <a:pt x="3410" y="6415"/>
                </a:cubicBezTo>
                <a:lnTo>
                  <a:pt x="4436" y="8528"/>
                </a:lnTo>
                <a:cubicBezTo>
                  <a:pt x="3958" y="9115"/>
                  <a:pt x="3662" y="9916"/>
                  <a:pt x="3662" y="10800"/>
                </a:cubicBezTo>
                <a:cubicBezTo>
                  <a:pt x="3662" y="11684"/>
                  <a:pt x="3958" y="12485"/>
                  <a:pt x="4436" y="13072"/>
                </a:cubicBezTo>
                <a:lnTo>
                  <a:pt x="3410" y="15187"/>
                </a:lnTo>
                <a:cubicBezTo>
                  <a:pt x="3186" y="15119"/>
                  <a:pt x="2959" y="15084"/>
                  <a:pt x="2733" y="15084"/>
                </a:cubicBezTo>
                <a:cubicBezTo>
                  <a:pt x="1791" y="15084"/>
                  <a:pt x="875" y="15665"/>
                  <a:pt x="369" y="16708"/>
                </a:cubicBezTo>
                <a:cubicBezTo>
                  <a:pt x="-387" y="18264"/>
                  <a:pt x="57" y="20259"/>
                  <a:pt x="1361" y="21162"/>
                </a:cubicBezTo>
                <a:cubicBezTo>
                  <a:pt x="1792" y="21460"/>
                  <a:pt x="2262" y="21600"/>
                  <a:pt x="2726" y="21600"/>
                </a:cubicBezTo>
                <a:cubicBezTo>
                  <a:pt x="3668" y="21600"/>
                  <a:pt x="4584" y="21018"/>
                  <a:pt x="5090" y="19976"/>
                </a:cubicBezTo>
                <a:cubicBezTo>
                  <a:pt x="5718" y="18683"/>
                  <a:pt x="5518" y="17090"/>
                  <a:pt x="4685" y="16070"/>
                </a:cubicBezTo>
                <a:lnTo>
                  <a:pt x="5711" y="13956"/>
                </a:lnTo>
                <a:cubicBezTo>
                  <a:pt x="5929" y="14023"/>
                  <a:pt x="6157" y="14058"/>
                  <a:pt x="6392" y="14058"/>
                </a:cubicBezTo>
                <a:cubicBezTo>
                  <a:pt x="7643" y="14058"/>
                  <a:pt x="8698" y="13052"/>
                  <a:pt x="9020" y="11681"/>
                </a:cubicBezTo>
                <a:lnTo>
                  <a:pt x="11805" y="11681"/>
                </a:lnTo>
                <a:cubicBezTo>
                  <a:pt x="12127" y="13052"/>
                  <a:pt x="13181" y="14058"/>
                  <a:pt x="14433" y="14058"/>
                </a:cubicBezTo>
                <a:cubicBezTo>
                  <a:pt x="14667" y="14058"/>
                  <a:pt x="14896" y="14023"/>
                  <a:pt x="15113" y="13956"/>
                </a:cubicBezTo>
                <a:lnTo>
                  <a:pt x="16139" y="16070"/>
                </a:lnTo>
                <a:cubicBezTo>
                  <a:pt x="15307" y="17090"/>
                  <a:pt x="15106" y="18683"/>
                  <a:pt x="15734" y="19976"/>
                </a:cubicBezTo>
                <a:cubicBezTo>
                  <a:pt x="16240" y="21018"/>
                  <a:pt x="17156" y="21600"/>
                  <a:pt x="18098" y="21600"/>
                </a:cubicBezTo>
                <a:cubicBezTo>
                  <a:pt x="18563" y="21600"/>
                  <a:pt x="19033" y="21460"/>
                  <a:pt x="19464" y="21162"/>
                </a:cubicBezTo>
                <a:cubicBezTo>
                  <a:pt x="20768" y="20259"/>
                  <a:pt x="21213" y="18264"/>
                  <a:pt x="20457" y="16708"/>
                </a:cubicBezTo>
                <a:cubicBezTo>
                  <a:pt x="19951" y="15665"/>
                  <a:pt x="19035" y="15083"/>
                  <a:pt x="18093" y="15084"/>
                </a:cubicBezTo>
                <a:cubicBezTo>
                  <a:pt x="17867" y="15084"/>
                  <a:pt x="17640" y="15119"/>
                  <a:pt x="17416" y="15187"/>
                </a:cubicBezTo>
                <a:lnTo>
                  <a:pt x="16388" y="13072"/>
                </a:lnTo>
                <a:cubicBezTo>
                  <a:pt x="16867" y="12485"/>
                  <a:pt x="17162" y="11684"/>
                  <a:pt x="17162" y="10800"/>
                </a:cubicBezTo>
                <a:cubicBezTo>
                  <a:pt x="17162" y="9916"/>
                  <a:pt x="16867" y="9115"/>
                  <a:pt x="16388" y="8528"/>
                </a:cubicBezTo>
                <a:lnTo>
                  <a:pt x="17416" y="6415"/>
                </a:lnTo>
                <a:cubicBezTo>
                  <a:pt x="17640" y="6484"/>
                  <a:pt x="17867" y="6516"/>
                  <a:pt x="18093" y="6516"/>
                </a:cubicBezTo>
                <a:cubicBezTo>
                  <a:pt x="19035" y="6516"/>
                  <a:pt x="19951" y="5935"/>
                  <a:pt x="20457" y="4892"/>
                </a:cubicBezTo>
                <a:cubicBezTo>
                  <a:pt x="21213" y="3336"/>
                  <a:pt x="20768" y="1343"/>
                  <a:pt x="19464" y="440"/>
                </a:cubicBezTo>
                <a:cubicBezTo>
                  <a:pt x="19033" y="142"/>
                  <a:pt x="18563" y="0"/>
                  <a:pt x="18098" y="0"/>
                </a:cubicBezTo>
                <a:cubicBezTo>
                  <a:pt x="17156" y="0"/>
                  <a:pt x="16240" y="582"/>
                  <a:pt x="15734" y="1624"/>
                </a:cubicBezTo>
                <a:cubicBezTo>
                  <a:pt x="15106" y="2917"/>
                  <a:pt x="15307" y="4510"/>
                  <a:pt x="16139" y="5530"/>
                </a:cubicBezTo>
                <a:lnTo>
                  <a:pt x="15113" y="7644"/>
                </a:lnTo>
                <a:cubicBezTo>
                  <a:pt x="14896" y="7577"/>
                  <a:pt x="14667" y="7542"/>
                  <a:pt x="14433" y="7542"/>
                </a:cubicBezTo>
                <a:cubicBezTo>
                  <a:pt x="13181" y="7542"/>
                  <a:pt x="12127" y="8548"/>
                  <a:pt x="11805" y="9919"/>
                </a:cubicBezTo>
                <a:lnTo>
                  <a:pt x="9020" y="9919"/>
                </a:lnTo>
                <a:cubicBezTo>
                  <a:pt x="8698" y="8548"/>
                  <a:pt x="7643" y="7542"/>
                  <a:pt x="6392" y="7542"/>
                </a:cubicBezTo>
                <a:cubicBezTo>
                  <a:pt x="6157" y="7542"/>
                  <a:pt x="5929" y="7577"/>
                  <a:pt x="5711" y="7644"/>
                </a:cubicBezTo>
                <a:lnTo>
                  <a:pt x="4685" y="5530"/>
                </a:lnTo>
                <a:cubicBezTo>
                  <a:pt x="5518" y="4510"/>
                  <a:pt x="5718" y="2917"/>
                  <a:pt x="5090" y="1624"/>
                </a:cubicBezTo>
                <a:cubicBezTo>
                  <a:pt x="4584" y="582"/>
                  <a:pt x="3668" y="0"/>
                  <a:pt x="2726" y="0"/>
                </a:cubicBezTo>
                <a:close/>
                <a:moveTo>
                  <a:pt x="2728" y="1761"/>
                </a:moveTo>
                <a:cubicBezTo>
                  <a:pt x="3175" y="1761"/>
                  <a:pt x="3591" y="2046"/>
                  <a:pt x="3815" y="2507"/>
                </a:cubicBezTo>
                <a:cubicBezTo>
                  <a:pt x="3983" y="2853"/>
                  <a:pt x="4027" y="3257"/>
                  <a:pt x="3941" y="3644"/>
                </a:cubicBezTo>
                <a:cubicBezTo>
                  <a:pt x="3855" y="4030"/>
                  <a:pt x="3649" y="4353"/>
                  <a:pt x="3359" y="4554"/>
                </a:cubicBezTo>
                <a:cubicBezTo>
                  <a:pt x="3165" y="4688"/>
                  <a:pt x="2954" y="4755"/>
                  <a:pt x="2733" y="4755"/>
                </a:cubicBezTo>
                <a:cubicBezTo>
                  <a:pt x="2286" y="4755"/>
                  <a:pt x="1868" y="4470"/>
                  <a:pt x="1644" y="4010"/>
                </a:cubicBezTo>
                <a:cubicBezTo>
                  <a:pt x="1476" y="3664"/>
                  <a:pt x="1432" y="3259"/>
                  <a:pt x="1518" y="2873"/>
                </a:cubicBezTo>
                <a:cubicBezTo>
                  <a:pt x="1604" y="2486"/>
                  <a:pt x="1810" y="2163"/>
                  <a:pt x="2100" y="1963"/>
                </a:cubicBezTo>
                <a:cubicBezTo>
                  <a:pt x="2294" y="1828"/>
                  <a:pt x="2506" y="1761"/>
                  <a:pt x="2728" y="1761"/>
                </a:cubicBezTo>
                <a:close/>
                <a:moveTo>
                  <a:pt x="18098" y="1761"/>
                </a:moveTo>
                <a:cubicBezTo>
                  <a:pt x="18320" y="1761"/>
                  <a:pt x="18530" y="1829"/>
                  <a:pt x="18724" y="1963"/>
                </a:cubicBezTo>
                <a:cubicBezTo>
                  <a:pt x="19014" y="2163"/>
                  <a:pt x="19222" y="2486"/>
                  <a:pt x="19308" y="2873"/>
                </a:cubicBezTo>
                <a:cubicBezTo>
                  <a:pt x="19394" y="3259"/>
                  <a:pt x="19348" y="3664"/>
                  <a:pt x="19180" y="4010"/>
                </a:cubicBezTo>
                <a:cubicBezTo>
                  <a:pt x="18956" y="4470"/>
                  <a:pt x="18540" y="4755"/>
                  <a:pt x="18093" y="4755"/>
                </a:cubicBezTo>
                <a:cubicBezTo>
                  <a:pt x="17872" y="4755"/>
                  <a:pt x="17661" y="4688"/>
                  <a:pt x="17467" y="4554"/>
                </a:cubicBezTo>
                <a:cubicBezTo>
                  <a:pt x="17177" y="4353"/>
                  <a:pt x="16969" y="4030"/>
                  <a:pt x="16883" y="3644"/>
                </a:cubicBezTo>
                <a:cubicBezTo>
                  <a:pt x="16797" y="3257"/>
                  <a:pt x="16843" y="2853"/>
                  <a:pt x="17011" y="2507"/>
                </a:cubicBezTo>
                <a:cubicBezTo>
                  <a:pt x="17235" y="2046"/>
                  <a:pt x="17651" y="1761"/>
                  <a:pt x="18098" y="1761"/>
                </a:cubicBezTo>
                <a:close/>
                <a:moveTo>
                  <a:pt x="2733" y="16845"/>
                </a:moveTo>
                <a:cubicBezTo>
                  <a:pt x="2954" y="16845"/>
                  <a:pt x="3165" y="16912"/>
                  <a:pt x="3359" y="17046"/>
                </a:cubicBezTo>
                <a:cubicBezTo>
                  <a:pt x="3649" y="17247"/>
                  <a:pt x="3855" y="17572"/>
                  <a:pt x="3941" y="17958"/>
                </a:cubicBezTo>
                <a:cubicBezTo>
                  <a:pt x="4027" y="18345"/>
                  <a:pt x="3983" y="18747"/>
                  <a:pt x="3815" y="19093"/>
                </a:cubicBezTo>
                <a:cubicBezTo>
                  <a:pt x="3591" y="19554"/>
                  <a:pt x="3175" y="19841"/>
                  <a:pt x="2728" y="19841"/>
                </a:cubicBezTo>
                <a:cubicBezTo>
                  <a:pt x="2506" y="19841"/>
                  <a:pt x="2294" y="19772"/>
                  <a:pt x="2100" y="19637"/>
                </a:cubicBezTo>
                <a:cubicBezTo>
                  <a:pt x="1810" y="19437"/>
                  <a:pt x="1604" y="19114"/>
                  <a:pt x="1518" y="18727"/>
                </a:cubicBezTo>
                <a:cubicBezTo>
                  <a:pt x="1432" y="18341"/>
                  <a:pt x="1476" y="17938"/>
                  <a:pt x="1644" y="17592"/>
                </a:cubicBezTo>
                <a:cubicBezTo>
                  <a:pt x="1868" y="17132"/>
                  <a:pt x="2286" y="16845"/>
                  <a:pt x="2733" y="16845"/>
                </a:cubicBezTo>
                <a:close/>
                <a:moveTo>
                  <a:pt x="18093" y="16845"/>
                </a:moveTo>
                <a:cubicBezTo>
                  <a:pt x="18540" y="16845"/>
                  <a:pt x="18956" y="17132"/>
                  <a:pt x="19180" y="17592"/>
                </a:cubicBezTo>
                <a:cubicBezTo>
                  <a:pt x="19348" y="17938"/>
                  <a:pt x="19394" y="18341"/>
                  <a:pt x="19308" y="18727"/>
                </a:cubicBezTo>
                <a:cubicBezTo>
                  <a:pt x="19222" y="19114"/>
                  <a:pt x="19014" y="19437"/>
                  <a:pt x="18724" y="19637"/>
                </a:cubicBezTo>
                <a:cubicBezTo>
                  <a:pt x="18530" y="19772"/>
                  <a:pt x="18320" y="19839"/>
                  <a:pt x="18098" y="19839"/>
                </a:cubicBezTo>
                <a:cubicBezTo>
                  <a:pt x="17651" y="19839"/>
                  <a:pt x="17235" y="19554"/>
                  <a:pt x="17011" y="19093"/>
                </a:cubicBezTo>
                <a:cubicBezTo>
                  <a:pt x="16843" y="18747"/>
                  <a:pt x="16797" y="18345"/>
                  <a:pt x="16883" y="17958"/>
                </a:cubicBezTo>
                <a:cubicBezTo>
                  <a:pt x="16969" y="17572"/>
                  <a:pt x="17177" y="17247"/>
                  <a:pt x="17467" y="17046"/>
                </a:cubicBezTo>
                <a:cubicBezTo>
                  <a:pt x="17661" y="16912"/>
                  <a:pt x="17872" y="16845"/>
                  <a:pt x="18093" y="16845"/>
                </a:cubicBezTo>
                <a:close/>
              </a:path>
            </a:pathLst>
          </a:custGeom>
          <a:solidFill>
            <a:schemeClr val="accent3"/>
          </a:solidFill>
          <a:ln w="17145">
            <a:solidFill>
              <a:srgbClr val="F9F9F9">
                <a:alpha val="50000"/>
              </a:srgbClr>
            </a:solidFill>
          </a:ln>
        </p:spPr>
        <p:txBody>
          <a:bodyPr lIns="45719" rIns="45719" anchor="ctr"/>
          <a:lstStyle/>
          <a:p>
            <a:pPr>
              <a:defRPr b="0" sz="2700">
                <a:solidFill>
                  <a:srgbClr val="170717"/>
                </a:solidFill>
              </a:defRPr>
            </a:pPr>
          </a:p>
        </p:txBody>
      </p:sp>
      <p:sp>
        <p:nvSpPr>
          <p:cNvPr id="161" name="Molecule"/>
          <p:cNvSpPr/>
          <p:nvPr/>
        </p:nvSpPr>
        <p:spPr>
          <a:xfrm>
            <a:off x="7208479" y="564746"/>
            <a:ext cx="617172" cy="536255"/>
          </a:xfrm>
          <a:custGeom>
            <a:avLst/>
            <a:gdLst/>
            <a:ahLst/>
            <a:cxnLst>
              <a:cxn ang="0">
                <a:pos x="wd2" y="hd2"/>
              </a:cxn>
              <a:cxn ang="5400000">
                <a:pos x="wd2" y="hd2"/>
              </a:cxn>
              <a:cxn ang="10800000">
                <a:pos x="wd2" y="hd2"/>
              </a:cxn>
              <a:cxn ang="16200000">
                <a:pos x="wd2" y="hd2"/>
              </a:cxn>
            </a:cxnLst>
            <a:rect l="0" t="0" r="r" b="b"/>
            <a:pathLst>
              <a:path w="20825" h="21600" fill="norm" stroke="1" extrusionOk="0">
                <a:moveTo>
                  <a:pt x="2726" y="0"/>
                </a:moveTo>
                <a:cubicBezTo>
                  <a:pt x="2262" y="0"/>
                  <a:pt x="1792" y="142"/>
                  <a:pt x="1361" y="440"/>
                </a:cubicBezTo>
                <a:cubicBezTo>
                  <a:pt x="57" y="1343"/>
                  <a:pt x="-387" y="3336"/>
                  <a:pt x="369" y="4892"/>
                </a:cubicBezTo>
                <a:cubicBezTo>
                  <a:pt x="875" y="5935"/>
                  <a:pt x="1791" y="6516"/>
                  <a:pt x="2733" y="6516"/>
                </a:cubicBezTo>
                <a:cubicBezTo>
                  <a:pt x="2959" y="6516"/>
                  <a:pt x="3186" y="6484"/>
                  <a:pt x="3410" y="6415"/>
                </a:cubicBezTo>
                <a:lnTo>
                  <a:pt x="4436" y="8528"/>
                </a:lnTo>
                <a:cubicBezTo>
                  <a:pt x="3958" y="9115"/>
                  <a:pt x="3662" y="9916"/>
                  <a:pt x="3662" y="10800"/>
                </a:cubicBezTo>
                <a:cubicBezTo>
                  <a:pt x="3662" y="11684"/>
                  <a:pt x="3958" y="12485"/>
                  <a:pt x="4436" y="13072"/>
                </a:cubicBezTo>
                <a:lnTo>
                  <a:pt x="3410" y="15187"/>
                </a:lnTo>
                <a:cubicBezTo>
                  <a:pt x="3186" y="15119"/>
                  <a:pt x="2959" y="15084"/>
                  <a:pt x="2733" y="15084"/>
                </a:cubicBezTo>
                <a:cubicBezTo>
                  <a:pt x="1791" y="15084"/>
                  <a:pt x="875" y="15665"/>
                  <a:pt x="369" y="16708"/>
                </a:cubicBezTo>
                <a:cubicBezTo>
                  <a:pt x="-387" y="18264"/>
                  <a:pt x="57" y="20259"/>
                  <a:pt x="1361" y="21162"/>
                </a:cubicBezTo>
                <a:cubicBezTo>
                  <a:pt x="1792" y="21460"/>
                  <a:pt x="2262" y="21600"/>
                  <a:pt x="2726" y="21600"/>
                </a:cubicBezTo>
                <a:cubicBezTo>
                  <a:pt x="3668" y="21600"/>
                  <a:pt x="4584" y="21018"/>
                  <a:pt x="5090" y="19976"/>
                </a:cubicBezTo>
                <a:cubicBezTo>
                  <a:pt x="5718" y="18683"/>
                  <a:pt x="5518" y="17090"/>
                  <a:pt x="4685" y="16070"/>
                </a:cubicBezTo>
                <a:lnTo>
                  <a:pt x="5711" y="13956"/>
                </a:lnTo>
                <a:cubicBezTo>
                  <a:pt x="5929" y="14023"/>
                  <a:pt x="6157" y="14058"/>
                  <a:pt x="6392" y="14058"/>
                </a:cubicBezTo>
                <a:cubicBezTo>
                  <a:pt x="7643" y="14058"/>
                  <a:pt x="8698" y="13052"/>
                  <a:pt x="9020" y="11681"/>
                </a:cubicBezTo>
                <a:lnTo>
                  <a:pt x="11805" y="11681"/>
                </a:lnTo>
                <a:cubicBezTo>
                  <a:pt x="12127" y="13052"/>
                  <a:pt x="13181" y="14058"/>
                  <a:pt x="14433" y="14058"/>
                </a:cubicBezTo>
                <a:cubicBezTo>
                  <a:pt x="14667" y="14058"/>
                  <a:pt x="14896" y="14023"/>
                  <a:pt x="15113" y="13956"/>
                </a:cubicBezTo>
                <a:lnTo>
                  <a:pt x="16139" y="16070"/>
                </a:lnTo>
                <a:cubicBezTo>
                  <a:pt x="15307" y="17090"/>
                  <a:pt x="15106" y="18683"/>
                  <a:pt x="15734" y="19976"/>
                </a:cubicBezTo>
                <a:cubicBezTo>
                  <a:pt x="16240" y="21018"/>
                  <a:pt x="17156" y="21600"/>
                  <a:pt x="18098" y="21600"/>
                </a:cubicBezTo>
                <a:cubicBezTo>
                  <a:pt x="18563" y="21600"/>
                  <a:pt x="19033" y="21460"/>
                  <a:pt x="19464" y="21162"/>
                </a:cubicBezTo>
                <a:cubicBezTo>
                  <a:pt x="20768" y="20259"/>
                  <a:pt x="21213" y="18264"/>
                  <a:pt x="20457" y="16708"/>
                </a:cubicBezTo>
                <a:cubicBezTo>
                  <a:pt x="19951" y="15665"/>
                  <a:pt x="19035" y="15083"/>
                  <a:pt x="18093" y="15084"/>
                </a:cubicBezTo>
                <a:cubicBezTo>
                  <a:pt x="17867" y="15084"/>
                  <a:pt x="17640" y="15119"/>
                  <a:pt x="17416" y="15187"/>
                </a:cubicBezTo>
                <a:lnTo>
                  <a:pt x="16388" y="13072"/>
                </a:lnTo>
                <a:cubicBezTo>
                  <a:pt x="16867" y="12485"/>
                  <a:pt x="17162" y="11684"/>
                  <a:pt x="17162" y="10800"/>
                </a:cubicBezTo>
                <a:cubicBezTo>
                  <a:pt x="17162" y="9916"/>
                  <a:pt x="16867" y="9115"/>
                  <a:pt x="16388" y="8528"/>
                </a:cubicBezTo>
                <a:lnTo>
                  <a:pt x="17416" y="6415"/>
                </a:lnTo>
                <a:cubicBezTo>
                  <a:pt x="17640" y="6484"/>
                  <a:pt x="17867" y="6516"/>
                  <a:pt x="18093" y="6516"/>
                </a:cubicBezTo>
                <a:cubicBezTo>
                  <a:pt x="19035" y="6516"/>
                  <a:pt x="19951" y="5935"/>
                  <a:pt x="20457" y="4892"/>
                </a:cubicBezTo>
                <a:cubicBezTo>
                  <a:pt x="21213" y="3336"/>
                  <a:pt x="20768" y="1343"/>
                  <a:pt x="19464" y="440"/>
                </a:cubicBezTo>
                <a:cubicBezTo>
                  <a:pt x="19033" y="142"/>
                  <a:pt x="18563" y="0"/>
                  <a:pt x="18098" y="0"/>
                </a:cubicBezTo>
                <a:cubicBezTo>
                  <a:pt x="17156" y="0"/>
                  <a:pt x="16240" y="582"/>
                  <a:pt x="15734" y="1624"/>
                </a:cubicBezTo>
                <a:cubicBezTo>
                  <a:pt x="15106" y="2917"/>
                  <a:pt x="15307" y="4510"/>
                  <a:pt x="16139" y="5530"/>
                </a:cubicBezTo>
                <a:lnTo>
                  <a:pt x="15113" y="7644"/>
                </a:lnTo>
                <a:cubicBezTo>
                  <a:pt x="14896" y="7577"/>
                  <a:pt x="14667" y="7542"/>
                  <a:pt x="14433" y="7542"/>
                </a:cubicBezTo>
                <a:cubicBezTo>
                  <a:pt x="13181" y="7542"/>
                  <a:pt x="12127" y="8548"/>
                  <a:pt x="11805" y="9919"/>
                </a:cubicBezTo>
                <a:lnTo>
                  <a:pt x="9020" y="9919"/>
                </a:lnTo>
                <a:cubicBezTo>
                  <a:pt x="8698" y="8548"/>
                  <a:pt x="7643" y="7542"/>
                  <a:pt x="6392" y="7542"/>
                </a:cubicBezTo>
                <a:cubicBezTo>
                  <a:pt x="6157" y="7542"/>
                  <a:pt x="5929" y="7577"/>
                  <a:pt x="5711" y="7644"/>
                </a:cubicBezTo>
                <a:lnTo>
                  <a:pt x="4685" y="5530"/>
                </a:lnTo>
                <a:cubicBezTo>
                  <a:pt x="5518" y="4510"/>
                  <a:pt x="5718" y="2917"/>
                  <a:pt x="5090" y="1624"/>
                </a:cubicBezTo>
                <a:cubicBezTo>
                  <a:pt x="4584" y="582"/>
                  <a:pt x="3668" y="0"/>
                  <a:pt x="2726" y="0"/>
                </a:cubicBezTo>
                <a:close/>
                <a:moveTo>
                  <a:pt x="2728" y="1761"/>
                </a:moveTo>
                <a:cubicBezTo>
                  <a:pt x="3175" y="1761"/>
                  <a:pt x="3591" y="2046"/>
                  <a:pt x="3815" y="2507"/>
                </a:cubicBezTo>
                <a:cubicBezTo>
                  <a:pt x="3983" y="2853"/>
                  <a:pt x="4027" y="3257"/>
                  <a:pt x="3941" y="3644"/>
                </a:cubicBezTo>
                <a:cubicBezTo>
                  <a:pt x="3855" y="4030"/>
                  <a:pt x="3649" y="4353"/>
                  <a:pt x="3359" y="4554"/>
                </a:cubicBezTo>
                <a:cubicBezTo>
                  <a:pt x="3165" y="4688"/>
                  <a:pt x="2954" y="4755"/>
                  <a:pt x="2733" y="4755"/>
                </a:cubicBezTo>
                <a:cubicBezTo>
                  <a:pt x="2286" y="4755"/>
                  <a:pt x="1868" y="4470"/>
                  <a:pt x="1644" y="4010"/>
                </a:cubicBezTo>
                <a:cubicBezTo>
                  <a:pt x="1476" y="3664"/>
                  <a:pt x="1432" y="3259"/>
                  <a:pt x="1518" y="2873"/>
                </a:cubicBezTo>
                <a:cubicBezTo>
                  <a:pt x="1604" y="2486"/>
                  <a:pt x="1810" y="2163"/>
                  <a:pt x="2100" y="1963"/>
                </a:cubicBezTo>
                <a:cubicBezTo>
                  <a:pt x="2294" y="1828"/>
                  <a:pt x="2506" y="1761"/>
                  <a:pt x="2728" y="1761"/>
                </a:cubicBezTo>
                <a:close/>
                <a:moveTo>
                  <a:pt x="18098" y="1761"/>
                </a:moveTo>
                <a:cubicBezTo>
                  <a:pt x="18320" y="1761"/>
                  <a:pt x="18530" y="1829"/>
                  <a:pt x="18724" y="1963"/>
                </a:cubicBezTo>
                <a:cubicBezTo>
                  <a:pt x="19014" y="2163"/>
                  <a:pt x="19222" y="2486"/>
                  <a:pt x="19308" y="2873"/>
                </a:cubicBezTo>
                <a:cubicBezTo>
                  <a:pt x="19394" y="3259"/>
                  <a:pt x="19348" y="3664"/>
                  <a:pt x="19180" y="4010"/>
                </a:cubicBezTo>
                <a:cubicBezTo>
                  <a:pt x="18956" y="4470"/>
                  <a:pt x="18540" y="4755"/>
                  <a:pt x="18093" y="4755"/>
                </a:cubicBezTo>
                <a:cubicBezTo>
                  <a:pt x="17872" y="4755"/>
                  <a:pt x="17661" y="4688"/>
                  <a:pt x="17467" y="4554"/>
                </a:cubicBezTo>
                <a:cubicBezTo>
                  <a:pt x="17177" y="4353"/>
                  <a:pt x="16969" y="4030"/>
                  <a:pt x="16883" y="3644"/>
                </a:cubicBezTo>
                <a:cubicBezTo>
                  <a:pt x="16797" y="3257"/>
                  <a:pt x="16843" y="2853"/>
                  <a:pt x="17011" y="2507"/>
                </a:cubicBezTo>
                <a:cubicBezTo>
                  <a:pt x="17235" y="2046"/>
                  <a:pt x="17651" y="1761"/>
                  <a:pt x="18098" y="1761"/>
                </a:cubicBezTo>
                <a:close/>
                <a:moveTo>
                  <a:pt x="2733" y="16845"/>
                </a:moveTo>
                <a:cubicBezTo>
                  <a:pt x="2954" y="16845"/>
                  <a:pt x="3165" y="16912"/>
                  <a:pt x="3359" y="17046"/>
                </a:cubicBezTo>
                <a:cubicBezTo>
                  <a:pt x="3649" y="17247"/>
                  <a:pt x="3855" y="17572"/>
                  <a:pt x="3941" y="17958"/>
                </a:cubicBezTo>
                <a:cubicBezTo>
                  <a:pt x="4027" y="18345"/>
                  <a:pt x="3983" y="18747"/>
                  <a:pt x="3815" y="19093"/>
                </a:cubicBezTo>
                <a:cubicBezTo>
                  <a:pt x="3591" y="19554"/>
                  <a:pt x="3175" y="19841"/>
                  <a:pt x="2728" y="19841"/>
                </a:cubicBezTo>
                <a:cubicBezTo>
                  <a:pt x="2506" y="19841"/>
                  <a:pt x="2294" y="19772"/>
                  <a:pt x="2100" y="19637"/>
                </a:cubicBezTo>
                <a:cubicBezTo>
                  <a:pt x="1810" y="19437"/>
                  <a:pt x="1604" y="19114"/>
                  <a:pt x="1518" y="18727"/>
                </a:cubicBezTo>
                <a:cubicBezTo>
                  <a:pt x="1432" y="18341"/>
                  <a:pt x="1476" y="17938"/>
                  <a:pt x="1644" y="17592"/>
                </a:cubicBezTo>
                <a:cubicBezTo>
                  <a:pt x="1868" y="17132"/>
                  <a:pt x="2286" y="16845"/>
                  <a:pt x="2733" y="16845"/>
                </a:cubicBezTo>
                <a:close/>
                <a:moveTo>
                  <a:pt x="18093" y="16845"/>
                </a:moveTo>
                <a:cubicBezTo>
                  <a:pt x="18540" y="16845"/>
                  <a:pt x="18956" y="17132"/>
                  <a:pt x="19180" y="17592"/>
                </a:cubicBezTo>
                <a:cubicBezTo>
                  <a:pt x="19348" y="17938"/>
                  <a:pt x="19394" y="18341"/>
                  <a:pt x="19308" y="18727"/>
                </a:cubicBezTo>
                <a:cubicBezTo>
                  <a:pt x="19222" y="19114"/>
                  <a:pt x="19014" y="19437"/>
                  <a:pt x="18724" y="19637"/>
                </a:cubicBezTo>
                <a:cubicBezTo>
                  <a:pt x="18530" y="19772"/>
                  <a:pt x="18320" y="19839"/>
                  <a:pt x="18098" y="19839"/>
                </a:cubicBezTo>
                <a:cubicBezTo>
                  <a:pt x="17651" y="19839"/>
                  <a:pt x="17235" y="19554"/>
                  <a:pt x="17011" y="19093"/>
                </a:cubicBezTo>
                <a:cubicBezTo>
                  <a:pt x="16843" y="18747"/>
                  <a:pt x="16797" y="18345"/>
                  <a:pt x="16883" y="17958"/>
                </a:cubicBezTo>
                <a:cubicBezTo>
                  <a:pt x="16969" y="17572"/>
                  <a:pt x="17177" y="17247"/>
                  <a:pt x="17467" y="17046"/>
                </a:cubicBezTo>
                <a:cubicBezTo>
                  <a:pt x="17661" y="16912"/>
                  <a:pt x="17872" y="16845"/>
                  <a:pt x="18093" y="16845"/>
                </a:cubicBezTo>
                <a:close/>
              </a:path>
            </a:pathLst>
          </a:custGeom>
          <a:solidFill>
            <a:schemeClr val="accent3"/>
          </a:solidFill>
          <a:ln w="17145">
            <a:solidFill>
              <a:srgbClr val="F9F9F9">
                <a:alpha val="50000"/>
              </a:srgbClr>
            </a:solidFill>
          </a:ln>
        </p:spPr>
        <p:txBody>
          <a:bodyPr lIns="45719" rIns="45719" anchor="ctr"/>
          <a:lstStyle/>
          <a:p>
            <a:pPr>
              <a:defRPr b="0" sz="2700">
                <a:solidFill>
                  <a:srgbClr val="170717"/>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2000">
        <p14:doors dir="ver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WASHINGTON, D.C. August  27, 2018 – The U.S. Department of Agriculture’s (USDA) National Institute of Food and Agriculture (NIFA) is soliciting stakeholder input on the emerging needs and opportunities in food and agricultural sciences through the “NIFA Listens: Investing in Science to Transform Lives,” initiative.…"/>
          <p:cNvSpPr txBox="1"/>
          <p:nvPr/>
        </p:nvSpPr>
        <p:spPr>
          <a:xfrm>
            <a:off x="1266025" y="411336"/>
            <a:ext cx="10355585" cy="481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1200">
                <a:solidFill>
                  <a:srgbClr val="656565"/>
                </a:solidFill>
                <a:latin typeface="Helvetica Neue"/>
                <a:ea typeface="Helvetica Neue"/>
                <a:cs typeface="Helvetica Neue"/>
                <a:sym typeface="Helvetica Neue"/>
              </a:defRPr>
            </a:pPr>
            <a:r>
              <a:t>WASHINGTON, D.C. August  27, 2018 – The U.S. Department of Agriculture’s (USDA) National Institute of Food and Agriculture (NIFA) is soliciting stakeholder input on the emerging needs and opportunities in food and agricultural sciences through the “NIFA Listens: Investing in Science to Transform Lives,” initiative. </a:t>
            </a:r>
          </a:p>
          <a:p>
            <a:pPr defTabSz="457200">
              <a:spcBef>
                <a:spcPts val="1200"/>
              </a:spcBef>
              <a:defRPr sz="1800">
                <a:solidFill>
                  <a:srgbClr val="656565"/>
                </a:solidFill>
                <a:latin typeface="Helvetica Neue"/>
                <a:ea typeface="Helvetica Neue"/>
                <a:cs typeface="Helvetica Neue"/>
                <a:sym typeface="Helvetica Neue"/>
              </a:defRPr>
            </a:pPr>
            <a:r>
              <a:t>“We invite our stakeholders, scientists, and organizations from across the U.S. agriculture system and beyond to provide their input,” said NIFA Acting Director Tom Shanower.“</a:t>
            </a:r>
          </a:p>
          <a:p>
            <a:pPr defTabSz="457200">
              <a:spcBef>
                <a:spcPts val="1200"/>
              </a:spcBef>
              <a:defRPr b="0" sz="1200">
                <a:solidFill>
                  <a:srgbClr val="656565"/>
                </a:solidFill>
                <a:latin typeface="Helvetica Neue"/>
                <a:ea typeface="Helvetica Neue"/>
                <a:cs typeface="Helvetica Neue"/>
                <a:sym typeface="Helvetica Neue"/>
              </a:defRPr>
            </a:pPr>
            <a:r>
              <a:t>These sessions provide a chance for any interested party to help ensure NIFA’s research, education, and extension investments effectively and efficiently support the long-term prosperity and global preeminence of U.S. agriculture.”Make written comments, to allocate funding for creating uniform food industry standards across different food chains. collaborate with IBM.</a:t>
            </a:r>
          </a:p>
          <a:p>
            <a:pPr marL="142875" indent="-142875" defTabSz="457200">
              <a:spcBef>
                <a:spcPts val="500"/>
              </a:spcBef>
              <a:tabLst>
                <a:tab pos="457200" algn="l"/>
              </a:tabLst>
              <a:defRPr b="0" sz="1200">
                <a:solidFill>
                  <a:srgbClr val="656565"/>
                </a:solidFill>
                <a:latin typeface="Helvetica Neue"/>
                <a:ea typeface="Helvetica Neue"/>
                <a:cs typeface="Helvetica Neue"/>
                <a:sym typeface="Helvetica Neue"/>
              </a:defRPr>
            </a:pPr>
            <a:r>
              <a:t>“In your field, what is the most-needed breakthrough in science/technology that would advance your agricultural enterprise?”</a:t>
            </a:r>
          </a:p>
          <a:p>
            <a:pPr marL="142875" indent="-142875" defTabSz="457200">
              <a:spcBef>
                <a:spcPts val="500"/>
              </a:spcBef>
              <a:tabLst>
                <a:tab pos="457200" algn="l"/>
              </a:tabLst>
              <a:defRPr b="0" sz="1200">
                <a:solidFill>
                  <a:srgbClr val="656565"/>
                </a:solidFill>
                <a:latin typeface="Helvetica Neue"/>
                <a:ea typeface="Helvetica Neue"/>
                <a:cs typeface="Helvetica Neue"/>
                <a:sym typeface="Helvetica Neue"/>
              </a:defRPr>
            </a:pPr>
            <a:r>
              <a:t> “When considering all of agriculture, what is the greatest challenge that should be addressed through NIFA’s research, education, and extension?”</a:t>
            </a:r>
          </a:p>
          <a:p>
            <a:pPr marL="142875" indent="-142875" defTabSz="457200">
              <a:spcBef>
                <a:spcPts val="500"/>
              </a:spcBef>
              <a:tabLst>
                <a:tab pos="457200" algn="l"/>
              </a:tabLst>
              <a:defRPr b="0" sz="1200">
                <a:solidFill>
                  <a:srgbClr val="656565"/>
                </a:solidFill>
                <a:latin typeface="Helvetica Neue"/>
                <a:ea typeface="Helvetica Neue"/>
                <a:cs typeface="Helvetica Neue"/>
                <a:sym typeface="Helvetica Neue"/>
              </a:defRPr>
            </a:pPr>
            <a:r>
              <a:t>“What is your top priority in food and agricultural research, extension, or education that NIFA should address?”</a:t>
            </a:r>
          </a:p>
          <a:p>
            <a:pPr marL="142875" indent="-142875" defTabSz="457200">
              <a:spcBef>
                <a:spcPts val="500"/>
              </a:spcBef>
              <a:tabLst>
                <a:tab pos="457200" algn="l"/>
              </a:tabLst>
              <a:defRPr b="0" sz="1200">
                <a:solidFill>
                  <a:srgbClr val="656565"/>
                </a:solidFill>
                <a:latin typeface="Helvetica Neue"/>
                <a:ea typeface="Helvetica Neue"/>
                <a:cs typeface="Helvetica Neue"/>
                <a:sym typeface="Helvetica Neue"/>
              </a:defRPr>
            </a:pPr>
          </a:p>
          <a:p>
            <a:pPr defTabSz="457200">
              <a:defRPr sz="1800">
                <a:solidFill>
                  <a:srgbClr val="2B2C30"/>
                </a:solidFill>
                <a:latin typeface="Helvetica"/>
                <a:ea typeface="Helvetica"/>
                <a:cs typeface="Helvetica"/>
                <a:sym typeface="Helvetica"/>
              </a:defRPr>
            </a:pPr>
            <a:r>
              <a:t>https://www.cobank.com/-/media/files/ked/general/blockchain-report-may-2018.pdfhttps://futureofag.com/5-potential-use-cases-for-blockchain-in-agriculture-c88d4d2207e8</a:t>
            </a:r>
          </a:p>
          <a:p>
            <a:pPr defTabSz="457200">
              <a:defRPr b="0" sz="1800">
                <a:solidFill>
                  <a:srgbClr val="000000"/>
                </a:solidFill>
                <a:latin typeface="Times New Roman"/>
                <a:ea typeface="Times New Roman"/>
                <a:cs typeface="Times New Roman"/>
                <a:sym typeface="Times New Roman"/>
              </a:defRPr>
            </a:pPr>
            <a:r>
              <a:t>https://www.agridigital.io/</a:t>
            </a:r>
          </a:p>
          <a:p>
            <a:pPr defTabSz="457200">
              <a:defRPr b="0" sz="1800">
                <a:solidFill>
                  <a:srgbClr val="000000"/>
                </a:solidFill>
                <a:latin typeface="Times New Roman"/>
                <a:ea typeface="Times New Roman"/>
                <a:cs typeface="Times New Roman"/>
                <a:sym typeface="Times New Roman"/>
              </a:defRPr>
            </a:pPr>
            <a:r>
              <a:t>http://agunity.com/</a:t>
            </a:r>
          </a:p>
          <a:p>
            <a:pPr defTabSz="457200">
              <a:defRPr b="0" sz="1800">
                <a:solidFill>
                  <a:srgbClr val="2B2C30"/>
                </a:solidFill>
                <a:latin typeface="Helvetica"/>
                <a:ea typeface="Helvetica"/>
                <a:cs typeface="Helvetica"/>
                <a:sym typeface="Helvetica"/>
              </a:defRPr>
            </a:pPr>
            <a:r>
              <a:rPr u="sng">
                <a:solidFill>
                  <a:schemeClr val="accent1"/>
                </a:solidFill>
                <a:uFill>
                  <a:solidFill>
                    <a:schemeClr val="accent1"/>
                  </a:solidFill>
                </a:uFill>
                <a:hlinkClick r:id="rId2" invalidUrl="" action="" tgtFrame="" tooltip="" history="1" highlightClick="0" endSnd="0"/>
              </a:rPr>
              <a:t>http://www.ift.org/Knowledge-Center/Learn-About-Food-Science/Food-Facts/The-Potential-of-Blockchain-Technology-Application.aspx</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Advertising and Marketing to stakeholders and champions:…"/>
          <p:cNvSpPr txBox="1"/>
          <p:nvPr/>
        </p:nvSpPr>
        <p:spPr>
          <a:xfrm>
            <a:off x="886330" y="383465"/>
            <a:ext cx="9310924" cy="77647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      </a:t>
            </a:r>
            <a:r>
              <a:rPr>
                <a:solidFill>
                  <a:srgbClr val="101104"/>
                </a:solidFill>
              </a:rPr>
              <a:t>Advertising and Marketing to stakeholders and champions: </a:t>
            </a:r>
            <a:endParaRPr>
              <a:solidFill>
                <a:srgbClr val="101104"/>
              </a:solidFill>
            </a:endParaRPr>
          </a:p>
          <a:p>
            <a:pPr/>
            <a:r>
              <a:rPr>
                <a:solidFill>
                  <a:srgbClr val="101104"/>
                </a:solidFill>
              </a:rPr>
              <a:t> </a:t>
            </a:r>
            <a:endParaRPr>
              <a:solidFill>
                <a:srgbClr val="101104"/>
              </a:solidFill>
            </a:endParaRPr>
          </a:p>
          <a:p>
            <a:pPr/>
          </a:p>
          <a:p>
            <a:pPr>
              <a:defRPr b="0">
                <a:solidFill>
                  <a:srgbClr val="000000"/>
                </a:solidFill>
              </a:defRPr>
            </a:pPr>
            <a:r>
              <a:t>              </a:t>
            </a:r>
            <a:r>
              <a:t>        </a:t>
            </a:r>
            <a:r>
              <a:rPr>
                <a:latin typeface="Times New Roman"/>
                <a:ea typeface="Times New Roman"/>
                <a:cs typeface="Times New Roman"/>
                <a:sym typeface="Times New Roman"/>
              </a:rPr>
              <a:t> </a:t>
            </a:r>
            <a:r>
              <a:rPr sz="3000">
                <a:solidFill>
                  <a:srgbClr val="ED462F"/>
                </a:solidFill>
                <a:latin typeface="Times New Roman"/>
                <a:ea typeface="Times New Roman"/>
                <a:cs typeface="Times New Roman"/>
                <a:sym typeface="Times New Roman"/>
              </a:rPr>
              <a:t>   </a:t>
            </a:r>
            <a:r>
              <a:rPr b="1" sz="3000">
                <a:solidFill>
                  <a:srgbClr val="ED462F"/>
                </a:solidFill>
                <a:latin typeface="Times New Roman"/>
                <a:ea typeface="Times New Roman"/>
                <a:cs typeface="Times New Roman"/>
                <a:sym typeface="Times New Roman"/>
              </a:rPr>
              <a:t> </a:t>
            </a:r>
            <a:r>
              <a:rPr b="1" sz="3700">
                <a:solidFill>
                  <a:srgbClr val="ED462F"/>
                </a:solidFill>
                <a:latin typeface="Times New Roman"/>
                <a:ea typeface="Times New Roman"/>
                <a:cs typeface="Times New Roman"/>
                <a:sym typeface="Times New Roman"/>
              </a:rPr>
              <a:t>Make </a:t>
            </a:r>
            <a:r>
              <a:rPr b="1" sz="4400">
                <a:solidFill>
                  <a:srgbClr val="ED462F"/>
                </a:solidFill>
                <a:latin typeface="Times New Roman"/>
                <a:ea typeface="Times New Roman"/>
                <a:cs typeface="Times New Roman"/>
                <a:sym typeface="Times New Roman"/>
              </a:rPr>
              <a:t>Illinois </a:t>
            </a:r>
            <a:r>
              <a:rPr b="1" sz="3700">
                <a:solidFill>
                  <a:srgbClr val="ED462F"/>
                </a:solidFill>
                <a:latin typeface="Times New Roman"/>
                <a:ea typeface="Times New Roman"/>
                <a:cs typeface="Times New Roman"/>
                <a:sym typeface="Times New Roman"/>
              </a:rPr>
              <a:t>the First Link</a:t>
            </a:r>
            <a:endParaRPr b="1" sz="3700">
              <a:solidFill>
                <a:srgbClr val="ED462F"/>
              </a:solidFill>
              <a:latin typeface="Times New Roman"/>
              <a:ea typeface="Times New Roman"/>
              <a:cs typeface="Times New Roman"/>
              <a:sym typeface="Times New Roman"/>
            </a:endParaRPr>
          </a:p>
          <a:p>
            <a:pPr/>
          </a:p>
          <a:p>
            <a:pPr/>
            <a:r>
              <a:t>               </a:t>
            </a:r>
            <a:r>
              <a:rPr>
                <a:solidFill>
                  <a:srgbClr val="190B07"/>
                </a:solidFill>
              </a:rPr>
              <a:t>Logo:   </a:t>
            </a:r>
            <a:endParaRPr>
              <a:solidFill>
                <a:srgbClr val="190B07"/>
              </a:solidFill>
            </a:endParaRPr>
          </a:p>
          <a:p>
            <a:pPr/>
            <a:r>
              <a:t>             </a:t>
            </a:r>
          </a:p>
          <a:p>
            <a:pPr/>
            <a:r>
              <a:t>                    </a:t>
            </a:r>
            <a:r>
              <a:rPr sz="5600"/>
              <a:t>Speed  Truth   Future</a:t>
            </a:r>
            <a:endParaRPr sz="5600"/>
          </a:p>
          <a:p>
            <a:pPr/>
          </a:p>
          <a:p>
            <a:pPr/>
          </a:p>
          <a:p>
            <a:pPr/>
          </a:p>
          <a:p>
            <a:pPr>
              <a:lnSpc>
                <a:spcPct val="80000"/>
              </a:lnSpc>
              <a:defRPr b="0" sz="6000">
                <a:solidFill>
                  <a:srgbClr val="000000"/>
                </a:solidFill>
              </a:defRPr>
            </a:pPr>
          </a:p>
          <a:p>
            <a:pPr/>
          </a:p>
          <a:p>
            <a:pPr/>
          </a:p>
          <a:p>
            <a:pPr/>
          </a:p>
          <a:p>
            <a:pP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Problems with Regulation of Blockchain:…"/>
          <p:cNvSpPr txBox="1"/>
          <p:nvPr/>
        </p:nvSpPr>
        <p:spPr>
          <a:xfrm>
            <a:off x="372033" y="652640"/>
            <a:ext cx="11435234" cy="6022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defRPr>
            </a:pPr>
            <a:r>
              <a:t>                   </a:t>
            </a:r>
            <a:r>
              <a:rPr b="1"/>
              <a:t>           </a:t>
            </a:r>
            <a:r>
              <a:rPr b="1" sz="1100"/>
              <a:t> </a:t>
            </a:r>
            <a:r>
              <a:rPr b="1"/>
              <a:t>Problems with Regulation of Blockchain:</a:t>
            </a:r>
            <a:endParaRPr b="1"/>
          </a:p>
          <a:p>
            <a:pPr>
              <a:defRPr b="0">
                <a:solidFill>
                  <a:srgbClr val="000000"/>
                </a:solidFill>
              </a:defRPr>
            </a:pPr>
          </a:p>
          <a:p>
            <a:pPr marL="240631" indent="-240631">
              <a:buSzPct val="100000"/>
              <a:buChar char="•"/>
              <a:defRPr b="0">
                <a:solidFill>
                  <a:srgbClr val="000000"/>
                </a:solidFill>
                <a:latin typeface="Times New Roman"/>
                <a:ea typeface="Times New Roman"/>
                <a:cs typeface="Times New Roman"/>
                <a:sym typeface="Times New Roman"/>
              </a:defRPr>
            </a:pPr>
            <a:r>
              <a:t>As of 2018, supply chain and traceability solutions using blockchain technologies have only been implemented in limited pilot studies. </a:t>
            </a:r>
          </a:p>
          <a:p>
            <a:pPr marL="240631" indent="-240631">
              <a:buSzPct val="100000"/>
              <a:buChar cha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Lack of clear and agreed upon national and international standards.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Blockchain is hard to regulate because this technology is decentralized. Decision-making power is distributed between participants rather than central control.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This makes the traditional regulation difficult because buyers and sellers rely on verifiers, whether they be exchanges or whether they be data repositories. </a:t>
            </a:r>
          </a:p>
          <a:p>
            <a:pPr>
              <a:defRPr b="0">
                <a:solidFill>
                  <a:srgbClr val="000000"/>
                </a:solidFill>
                <a:latin typeface="Times New Roman"/>
                <a:ea typeface="Times New Roman"/>
                <a:cs typeface="Times New Roman"/>
                <a:sym typeface="Times New Roman"/>
              </a:defRPr>
            </a:pPr>
          </a:p>
          <a:p>
            <a:pPr defTabSz="457200">
              <a:lnSpc>
                <a:spcPts val="5500"/>
              </a:lnSpc>
              <a:spcBef>
                <a:spcPts val="2400"/>
              </a:spcBef>
              <a:defRPr b="0">
                <a:solidFill>
                  <a:srgbClr val="000000"/>
                </a:solidFill>
                <a:latin typeface="Times"/>
                <a:ea typeface="Times"/>
                <a:cs typeface="Times"/>
                <a:sym typeface="Times"/>
              </a:defRPr>
            </a:pPr>
            <a:endParaRPr b="1"/>
          </a:p>
          <a:p>
            <a:pPr>
              <a:defRPr b="0">
                <a:solidFill>
                  <a:srgbClr val="000000"/>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Text"/>
          <p:cNvSpPr txBox="1"/>
          <p:nvPr/>
        </p:nvSpPr>
        <p:spPr>
          <a:xfrm>
            <a:off x="680328" y="637780"/>
            <a:ext cx="10652261" cy="1450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latin typeface="Times New Roman"/>
                <a:ea typeface="Times New Roman"/>
                <a:cs typeface="Times New Roman"/>
                <a:sym typeface="Times New Roman"/>
              </a:defRPr>
            </a:pPr>
          </a:p>
          <a:p>
            <a:pPr>
              <a:defRPr b="0">
                <a:solidFill>
                  <a:srgbClr val="000000"/>
                </a:solidFill>
                <a:latin typeface="Times New Roman"/>
                <a:ea typeface="Times New Roman"/>
                <a:cs typeface="Times New Roman"/>
                <a:sym typeface="Times New Roman"/>
              </a:defRPr>
            </a:pPr>
          </a:p>
          <a:p>
            <a:pPr>
              <a:defRPr b="0">
                <a:solidFill>
                  <a:srgbClr val="000000"/>
                </a:solidFill>
                <a:latin typeface="Times New Roman"/>
                <a:ea typeface="Times New Roman"/>
                <a:cs typeface="Times New Roman"/>
                <a:sym typeface="Times New Roman"/>
              </a:defRPr>
            </a:pPr>
          </a:p>
        </p:txBody>
      </p:sp>
      <p:sp>
        <p:nvSpPr>
          <p:cNvPr id="369" name="Establishing liability in smart contracts, for those who want to protect certain data, or sensitive, non-public information has yet to be put into practice outside of financial institutions, and is under development among blockchain vendors and consulting firms.…"/>
          <p:cNvSpPr txBox="1"/>
          <p:nvPr/>
        </p:nvSpPr>
        <p:spPr>
          <a:xfrm>
            <a:off x="353122" y="767277"/>
            <a:ext cx="11894485" cy="17929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a:buSzPct val="100000"/>
              <a:buChar char="•"/>
              <a:defRPr b="0">
                <a:solidFill>
                  <a:srgbClr val="000000"/>
                </a:solidFill>
                <a:latin typeface="Times New Roman"/>
                <a:ea typeface="Times New Roman"/>
                <a:cs typeface="Times New Roman"/>
                <a:sym typeface="Times New Roman"/>
              </a:defRPr>
            </a:pPr>
            <a:r>
              <a:t>Establishing liability in smart contracts, for those who want to protect certain data, or sensitive, non-public information has yet to be put into practice outside of financial institutions, and is under development among blockchain vendors and consulting firms.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Determining jurisdiction for arbitrating blockchain related disputes</a:t>
            </a:r>
          </a:p>
        </p:txBody>
      </p:sp>
      <p:sp>
        <p:nvSpPr>
          <p:cNvPr id="370" name="Until blockchain providers become more prevalent, blockchain will mostly benefit large businesses.…"/>
          <p:cNvSpPr txBox="1"/>
          <p:nvPr/>
        </p:nvSpPr>
        <p:spPr>
          <a:xfrm>
            <a:off x="451474" y="2639299"/>
            <a:ext cx="11109970" cy="32280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a:solidFill>
                  <a:srgbClr val="000000"/>
                </a:solidFill>
              </a:defRPr>
            </a:pPr>
          </a:p>
          <a:p>
            <a:pPr marL="290763" indent="-290763">
              <a:buSzPct val="100000"/>
              <a:buChar char="•"/>
              <a:defRPr b="0">
                <a:solidFill>
                  <a:srgbClr val="000000"/>
                </a:solidFill>
                <a:latin typeface="Times New Roman"/>
                <a:ea typeface="Times New Roman"/>
                <a:cs typeface="Times New Roman"/>
                <a:sym typeface="Times New Roman"/>
              </a:defRPr>
            </a:pPr>
            <a:r>
              <a:t>Until blockchain providers become more prevalent, blockchain will mostly benefit large businesses.</a:t>
            </a:r>
          </a:p>
          <a:p>
            <a:pPr>
              <a:defRPr b="0">
                <a:solidFill>
                  <a:srgbClr val="000000"/>
                </a:solidFill>
                <a:latin typeface="Times New Roman"/>
                <a:ea typeface="Times New Roman"/>
                <a:cs typeface="Times New Roman"/>
                <a:sym typeface="Times New Roman"/>
              </a:defRPr>
            </a:pPr>
          </a:p>
          <a:p>
            <a:pPr marL="367279" indent="-367279">
              <a:buSzPct val="100000"/>
              <a:buChar char="•"/>
              <a:defRPr b="0">
                <a:solidFill>
                  <a:srgbClr val="000000"/>
                </a:solidFill>
                <a:latin typeface="Times New Roman"/>
                <a:ea typeface="Times New Roman"/>
                <a:cs typeface="Times New Roman"/>
                <a:sym typeface="Times New Roman"/>
              </a:defRPr>
            </a:pPr>
            <a:r>
              <a:t>Most blockchain technologies are still in the beginning stages of exploration, </a:t>
            </a:r>
          </a:p>
          <a:p>
            <a:pPr marL="367279" indent="-367279">
              <a:buSzPct val="100000"/>
              <a:buChar char="•"/>
              <a:defRPr b="0">
                <a:solidFill>
                  <a:srgbClr val="000000"/>
                </a:solidFill>
                <a:latin typeface="Times New Roman"/>
                <a:ea typeface="Times New Roman"/>
                <a:cs typeface="Times New Roman"/>
                <a:sym typeface="Times New Roman"/>
              </a:defRPr>
            </a:pPr>
          </a:p>
          <a:p>
            <a:pPr marL="367279" indent="-367279">
              <a:buSzPct val="100000"/>
              <a:buChar char="•"/>
              <a:defRPr b="0">
                <a:solidFill>
                  <a:srgbClr val="000000"/>
                </a:solidFill>
                <a:latin typeface="Times New Roman"/>
                <a:ea typeface="Times New Roman"/>
                <a:cs typeface="Times New Roman"/>
                <a:sym typeface="Times New Roman"/>
              </a:defRPr>
            </a:pPr>
            <a:r>
              <a:t>The potential for improved traceability by way of increased transparency, interoperability, and deinstitutionalization will be a valuable reason to finding solutions to issues in food traceability</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Blockchain uses hash-based cryptology to assure security and trust.…"/>
          <p:cNvSpPr txBox="1"/>
          <p:nvPr>
            <p:ph type="body" idx="4294967295"/>
          </p:nvPr>
        </p:nvSpPr>
        <p:spPr>
          <a:xfrm>
            <a:off x="409433" y="667679"/>
            <a:ext cx="11671403" cy="5246985"/>
          </a:xfrm>
          <a:prstGeom prst="rect">
            <a:avLst/>
          </a:prstGeom>
        </p:spPr>
        <p:txBody>
          <a:bodyPr/>
          <a:lstStyle/>
          <a:p>
            <a:pPr marL="228600" indent="-228600" algn="l" defTabSz="1158037">
              <a:lnSpc>
                <a:spcPct val="100000"/>
              </a:lnSpc>
              <a:spcBef>
                <a:spcPts val="1700"/>
              </a:spcBef>
              <a:buClrTx/>
              <a:buFontTx/>
              <a:defRPr sz="2280">
                <a:solidFill>
                  <a:srgbClr val="04070C"/>
                </a:solidFill>
                <a:latin typeface="Times New Roman"/>
                <a:ea typeface="Times New Roman"/>
                <a:cs typeface="Times New Roman"/>
                <a:sym typeface="Times New Roman"/>
              </a:defRPr>
            </a:pPr>
            <a:r>
              <a:t>Blockchain uses hash-based cryptology to assure security and trust.</a:t>
            </a:r>
          </a:p>
          <a:p>
            <a:pPr marL="228600" indent="-228600" algn="l" defTabSz="1158037">
              <a:lnSpc>
                <a:spcPct val="100000"/>
              </a:lnSpc>
              <a:spcBef>
                <a:spcPts val="1700"/>
              </a:spcBef>
              <a:buClrTx/>
              <a:buFontTx/>
              <a:defRPr sz="2280">
                <a:solidFill>
                  <a:srgbClr val="04070C"/>
                </a:solidFill>
                <a:latin typeface="Times New Roman"/>
                <a:ea typeface="Times New Roman"/>
                <a:cs typeface="Times New Roman"/>
                <a:sym typeface="Times New Roman"/>
              </a:defRPr>
            </a:pPr>
            <a:r>
              <a:t>Hash is an encrypted sequence of characters where it is computationally impossible to derive the original without a “key.” </a:t>
            </a:r>
          </a:p>
          <a:p>
            <a:pPr marL="228600" indent="-228600" algn="l" defTabSz="1158037">
              <a:lnSpc>
                <a:spcPct val="100000"/>
              </a:lnSpc>
              <a:spcBef>
                <a:spcPts val="1700"/>
              </a:spcBef>
              <a:buClrTx/>
              <a:buFontTx/>
              <a:defRPr sz="2280">
                <a:solidFill>
                  <a:srgbClr val="04070C"/>
                </a:solidFill>
                <a:latin typeface="Times New Roman"/>
                <a:ea typeface="Times New Roman"/>
                <a:cs typeface="Times New Roman"/>
                <a:sym typeface="Times New Roman"/>
              </a:defRPr>
            </a:pPr>
            <a:r>
              <a:t>This information is publicly available for those within the system only, and no participant can modify a transaction after it has been recorded on the ledger.</a:t>
            </a:r>
          </a:p>
          <a:p>
            <a:pPr marL="228600" indent="-228600" algn="l" defTabSz="1158037">
              <a:lnSpc>
                <a:spcPct val="100000"/>
              </a:lnSpc>
              <a:spcBef>
                <a:spcPts val="1700"/>
              </a:spcBef>
              <a:buClrTx/>
              <a:buFontTx/>
              <a:defRPr sz="2280">
                <a:solidFill>
                  <a:srgbClr val="04070C"/>
                </a:solidFill>
                <a:latin typeface="Times New Roman"/>
                <a:ea typeface="Times New Roman"/>
                <a:cs typeface="Times New Roman"/>
                <a:sym typeface="Times New Roman"/>
              </a:defRPr>
            </a:pPr>
            <a:r>
              <a:t>Ledgers are an inherent tool of business, and blockchain uses technology to improve on some of the disadvantages of private ledgers. </a:t>
            </a:r>
          </a:p>
          <a:p>
            <a:pPr marL="228600" indent="-228600" algn="l" defTabSz="1158037">
              <a:lnSpc>
                <a:spcPct val="100000"/>
              </a:lnSpc>
              <a:spcBef>
                <a:spcPts val="1700"/>
              </a:spcBef>
              <a:buClrTx/>
              <a:buFontTx/>
              <a:defRPr sz="2280">
                <a:solidFill>
                  <a:srgbClr val="04070C"/>
                </a:solidFill>
                <a:latin typeface="Times New Roman"/>
                <a:ea typeface="Times New Roman"/>
                <a:cs typeface="Times New Roman"/>
                <a:sym typeface="Times New Roman"/>
              </a:defRPr>
            </a:pPr>
            <a:r>
              <a:t>If an error occurs, a new transaction must be used to reverse it.  At that point, both Blockchains become “immutable digital ledgers” chronologically and publicly recorded where each participant in the network can look at the blockchain and see evidence of all transactions and changes to the information added to the record</a:t>
            </a:r>
          </a:p>
          <a:p>
            <a:pPr marL="0" indent="0" algn="l" defTabSz="1158037">
              <a:lnSpc>
                <a:spcPct val="100000"/>
              </a:lnSpc>
              <a:spcBef>
                <a:spcPts val="1700"/>
              </a:spcBef>
              <a:buClrTx/>
              <a:buSzTx/>
              <a:buFontTx/>
              <a:buNone/>
              <a:defRPr sz="2280">
                <a:solidFill>
                  <a:srgbClr val="04070C"/>
                </a:solidFill>
                <a:latin typeface="Times New Roman"/>
                <a:ea typeface="Times New Roman"/>
                <a:cs typeface="Times New Roman"/>
                <a:sym typeface="Times New Roman"/>
              </a:defRPr>
            </a:pPr>
            <a:r>
              <a:t> </a:t>
            </a:r>
            <a:r>
              <a:rPr sz="1140"/>
              <a:t>chain.https://blog.cryptographyengineering.com/2018/04/07/hash-based-signatures-an-illustrated-primer/</a:t>
            </a:r>
          </a:p>
        </p:txBody>
      </p:sp>
    </p:spTree>
  </p:cSld>
  <p:clrMapOvr>
    <a:masterClrMapping/>
  </p:clrMapOvr>
  <mc:AlternateContent xmlns:mc="http://schemas.openxmlformats.org/markup-compatibility/2006">
    <mc:Choice xmlns:p14="http://schemas.microsoft.com/office/powerpoint/2010/main" Requires="p14">
      <p:transition spd="fast" advClick="1" p14:dur="750">
        <p14:doors dir="vert"/>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he value of blockchain use in traceability systems is based on:…"/>
          <p:cNvSpPr txBox="1"/>
          <p:nvPr/>
        </p:nvSpPr>
        <p:spPr>
          <a:xfrm>
            <a:off x="520350" y="240886"/>
            <a:ext cx="11138600"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indent="228600" defTabSz="457200">
              <a:defRPr>
                <a:solidFill>
                  <a:srgbClr val="000000"/>
                </a:solidFill>
                <a:latin typeface="Times New Roman"/>
                <a:ea typeface="Times New Roman"/>
                <a:cs typeface="Times New Roman"/>
                <a:sym typeface="Times New Roman"/>
              </a:defRPr>
            </a:pPr>
            <a:r>
              <a:t>          The value of blockchain use in traceability systems is based on:</a:t>
            </a:r>
          </a:p>
          <a:p>
            <a:pPr marL="240631" indent="-240631" defTabSz="457200">
              <a:buSzPct val="100000"/>
              <a:buChar char="•"/>
              <a:defRPr b="0">
                <a:solidFill>
                  <a:srgbClr val="000000"/>
                </a:solidFill>
                <a:latin typeface="Times New Roman"/>
                <a:ea typeface="Times New Roman"/>
                <a:cs typeface="Times New Roman"/>
                <a:sym typeface="Times New Roman"/>
              </a:defRPr>
            </a:pPr>
            <a:endParaRPr b="1"/>
          </a:p>
          <a:p>
            <a:pPr marL="240631" indent="-240631" defTabSz="457200">
              <a:buSzPct val="100000"/>
              <a:buChar char="•"/>
              <a:defRPr b="0">
                <a:solidFill>
                  <a:srgbClr val="000000"/>
                </a:solidFill>
                <a:latin typeface="Times New Roman"/>
                <a:ea typeface="Times New Roman"/>
                <a:cs typeface="Times New Roman"/>
                <a:sym typeface="Times New Roman"/>
              </a:defRPr>
            </a:pPr>
            <a:r>
              <a:t>The rapidity of querying the system</a:t>
            </a:r>
          </a:p>
          <a:p>
            <a:pPr defTabSz="457200">
              <a:defRPr b="0">
                <a:solidFill>
                  <a:srgbClr val="000000"/>
                </a:solidFill>
                <a:latin typeface="Times New Roman"/>
                <a:ea typeface="Times New Roman"/>
                <a:cs typeface="Times New Roman"/>
                <a:sym typeface="Times New Roman"/>
              </a:defRPr>
            </a:pPr>
          </a:p>
          <a:p>
            <a:pPr marL="228600" indent="-228600" defTabSz="457200">
              <a:buSzPct val="100000"/>
              <a:buChar char="•"/>
              <a:defRPr b="0">
                <a:solidFill>
                  <a:srgbClr val="000000"/>
                </a:solidFill>
                <a:latin typeface="Times New Roman"/>
                <a:ea typeface="Times New Roman"/>
                <a:cs typeface="Times New Roman"/>
                <a:sym typeface="Times New Roman"/>
              </a:defRPr>
            </a:pPr>
            <a:r>
              <a:t>The simultaneous capabilities of anonymity and transparency: companies can input traceability information while keeping important proprietary or business-competitive information hidden. </a:t>
            </a:r>
          </a:p>
          <a:p>
            <a:pPr defTabSz="457200">
              <a:defRPr b="0">
                <a:solidFill>
                  <a:srgbClr val="000000"/>
                </a:solidFill>
                <a:latin typeface="Times New Roman"/>
                <a:ea typeface="Times New Roman"/>
                <a:cs typeface="Times New Roman"/>
                <a:sym typeface="Times New Roman"/>
              </a:defRPr>
            </a:pPr>
          </a:p>
          <a:p>
            <a:pPr marL="228600" indent="-228600" defTabSz="457200">
              <a:buSzPct val="100000"/>
              <a:buChar char="•"/>
              <a:defRPr b="0">
                <a:solidFill>
                  <a:srgbClr val="000000"/>
                </a:solidFill>
                <a:latin typeface="Times New Roman"/>
                <a:ea typeface="Times New Roman"/>
                <a:cs typeface="Times New Roman"/>
                <a:sym typeface="Times New Roman"/>
              </a:defRPr>
            </a:pPr>
            <a:r>
              <a:t>The immutable and shared nature of the system: participants - growers, suppliers, processors, distributors, retailers, regulators and consumers - can each gain permissioned access to updated copy of the shared ledger with trusted information, and the origin and state of food for their transactions.</a:t>
            </a:r>
          </a:p>
          <a:p>
            <a:pPr defTabSz="457200">
              <a:defRPr b="0">
                <a:solidFill>
                  <a:srgbClr val="000000"/>
                </a:solidFill>
                <a:latin typeface="Times New Roman"/>
                <a:ea typeface="Times New Roman"/>
                <a:cs typeface="Times New Roman"/>
                <a:sym typeface="Times New Roman"/>
              </a:defRPr>
            </a:pPr>
          </a:p>
          <a:p>
            <a:pPr marL="228600" indent="-228600" defTabSz="457200">
              <a:buSzPct val="100000"/>
              <a:buChar char="•"/>
              <a:defRPr b="0">
                <a:solidFill>
                  <a:srgbClr val="000000"/>
                </a:solidFill>
                <a:latin typeface="Times New Roman"/>
                <a:ea typeface="Times New Roman"/>
                <a:cs typeface="Times New Roman"/>
                <a:sym typeface="Times New Roman"/>
              </a:defRPr>
            </a:pPr>
            <a:r>
              <a:t>Each transaction is confirmed online by buyers and sellers at the time of occurrence</a:t>
            </a:r>
          </a:p>
          <a:p>
            <a:pPr defTabSz="457200">
              <a:defRPr b="0" sz="1100">
                <a:solidFill>
                  <a:srgbClr val="000000"/>
                </a:solidFill>
                <a:latin typeface="Times New Roman"/>
                <a:ea typeface="Times New Roman"/>
                <a:cs typeface="Times New Roman"/>
                <a:sym typeface="Times New Roman"/>
              </a:defRPr>
            </a:pPr>
          </a:p>
          <a:p>
            <a:pPr>
              <a:defRPr sz="1100"/>
            </a:pPr>
            <a:r>
              <a:rPr u="sng">
                <a:solidFill>
                  <a:srgbClr val="000000"/>
                </a:solidFill>
                <a:uFill>
                  <a:solidFill>
                    <a:schemeClr val="accent1"/>
                  </a:solidFill>
                </a:uFill>
                <a:hlinkClick r:id="rId2" invalidUrl="" action="" tgtFrame="" tooltip="" history="1" highlightClick="0" endSnd="0"/>
              </a:rPr>
              <a:t>https://www.wlj.net/top_headlines/what-is-blockchain/article_9a57d0a2-1e56-11e8-b1ab-</a:t>
            </a:r>
          </a:p>
          <a:p>
            <a:pPr>
              <a:defRPr sz="1100"/>
            </a:pPr>
            <a:r>
              <a:t>U.S. Department of Commerce’s National Institute of Standards and Technology (NIST) </a:t>
            </a:r>
          </a:p>
          <a:p>
            <a:pPr>
              <a:defRPr sz="1100"/>
            </a:pPr>
            <a:r>
              <a:rPr u="sng">
                <a:solidFill>
                  <a:srgbClr val="000000"/>
                </a:solidFill>
                <a:uFill>
                  <a:solidFill>
                    <a:schemeClr val="accent1"/>
                  </a:solidFill>
                </a:uFill>
                <a:hlinkClick r:id="rId3" invalidUrl="" action="" tgtFrame="" tooltip="" history="1" highlightClick="0" endSnd="0"/>
              </a:rPr>
              <a:t>https://www.wlj.net/top_headlines/what-is-blockchain/article_9a57d0a2-1e56-11e8-b1ab-5bc37e7407ce.html</a:t>
            </a:r>
          </a:p>
        </p:txBody>
      </p:sp>
    </p:spTree>
  </p:cSld>
  <p:clrMapOvr>
    <a:masterClrMapping/>
  </p:clrMapOvr>
  <mc:AlternateContent xmlns:mc="http://schemas.openxmlformats.org/markup-compatibility/2006">
    <mc:Choice xmlns:p14="http://schemas.microsoft.com/office/powerpoint/2010/main" Requires="p14">
      <p:transition spd="med" advClick="1" p14:dur="1000">
        <p14:switch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ext"/>
          <p:cNvSpPr txBox="1"/>
          <p:nvPr/>
        </p:nvSpPr>
        <p:spPr>
          <a:xfrm>
            <a:off x="886204" y="1063464"/>
            <a:ext cx="127001"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0">
                <a:solidFill>
                  <a:srgbClr val="000000"/>
                </a:solidFill>
              </a:defRPr>
            </a:pPr>
          </a:p>
          <a:p>
            <a:pPr>
              <a:defRPr b="0">
                <a:solidFill>
                  <a:srgbClr val="000000"/>
                </a:solidFill>
              </a:defRPr>
            </a:pPr>
          </a:p>
        </p:txBody>
      </p:sp>
      <p:sp>
        <p:nvSpPr>
          <p:cNvPr id="168" name="Why should stakeholders be interested in blockchain application:…"/>
          <p:cNvSpPr txBox="1"/>
          <p:nvPr/>
        </p:nvSpPr>
        <p:spPr>
          <a:xfrm>
            <a:off x="154419" y="646554"/>
            <a:ext cx="11870462" cy="5031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900">
                <a:solidFill>
                  <a:srgbClr val="000000"/>
                </a:solidFill>
                <a:latin typeface="Times New Roman"/>
                <a:ea typeface="Times New Roman"/>
                <a:cs typeface="Times New Roman"/>
                <a:sym typeface="Times New Roman"/>
              </a:defRPr>
            </a:pPr>
            <a:r>
              <a:t>  </a:t>
            </a:r>
            <a:r>
              <a:rPr sz="2600"/>
              <a:t>                                 </a:t>
            </a:r>
            <a:endParaRPr sz="2600"/>
          </a:p>
          <a:p>
            <a:pPr>
              <a:defRPr sz="2600">
                <a:solidFill>
                  <a:srgbClr val="000000"/>
                </a:solidFill>
                <a:latin typeface="Times New Roman"/>
                <a:ea typeface="Times New Roman"/>
                <a:cs typeface="Times New Roman"/>
                <a:sym typeface="Times New Roman"/>
              </a:defRPr>
            </a:pPr>
            <a:r>
              <a:t>                 Why should stakeholders be interested in blockchain application:</a:t>
            </a:r>
          </a:p>
          <a:p>
            <a:pPr>
              <a:defRPr sz="2600">
                <a:solidFill>
                  <a:srgbClr val="000000"/>
                </a:solidFill>
                <a:latin typeface="Times New Roman"/>
                <a:ea typeface="Times New Roman"/>
                <a:cs typeface="Times New Roman"/>
                <a:sym typeface="Times New Roman"/>
              </a:defRPr>
            </a:pPr>
          </a:p>
          <a:p>
            <a:pPr>
              <a:defRPr sz="2600">
                <a:solidFill>
                  <a:srgbClr val="000000"/>
                </a:solidFill>
                <a:latin typeface="Times New Roman"/>
                <a:ea typeface="Times New Roman"/>
                <a:cs typeface="Times New Roman"/>
                <a:sym typeface="Times New Roman"/>
              </a:defRPr>
            </a:pPr>
            <a:r>
              <a:t>Issues: </a:t>
            </a:r>
          </a:p>
          <a:p>
            <a:pPr marL="240631" indent="-240631">
              <a:buSzPct val="100000"/>
              <a:buChar char="•"/>
              <a:defRPr b="0">
                <a:solidFill>
                  <a:srgbClr val="000000"/>
                </a:solidFill>
                <a:latin typeface="Times New Roman"/>
                <a:ea typeface="Times New Roman"/>
                <a:cs typeface="Times New Roman"/>
                <a:sym typeface="Times New Roman"/>
              </a:defRPr>
            </a:pPr>
            <a:r>
              <a:t>Food safety, cross-contamination, spread of food-borne illness, accelerated number of food recalls. </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Lack of access to information and traceability leads to unnecessary waste and the economic burden of recalls, taking weeks or even months to identify the precise point of contamination.</a:t>
            </a:r>
          </a:p>
          <a:p>
            <a:pPr>
              <a:defRPr b="0">
                <a:solidFill>
                  <a:srgbClr val="000000"/>
                </a:solidFill>
                <a:latin typeface="Times New Roman"/>
                <a:ea typeface="Times New Roman"/>
                <a:cs typeface="Times New Roman"/>
                <a:sym typeface="Times New Roman"/>
              </a:defRPr>
            </a:pPr>
          </a:p>
          <a:p>
            <a:pPr marL="240631" indent="-240631">
              <a:buSzPct val="100000"/>
              <a:buChar char="•"/>
              <a:defRPr b="0">
                <a:solidFill>
                  <a:srgbClr val="000000"/>
                </a:solidFill>
                <a:latin typeface="Times New Roman"/>
                <a:ea typeface="Times New Roman"/>
                <a:cs typeface="Times New Roman"/>
                <a:sym typeface="Times New Roman"/>
              </a:defRPr>
            </a:pPr>
            <a:r>
              <a:t> Inability of providers to quickly trace contaminated products to its source, causing further illness, lost revenue and wasted products.</a:t>
            </a:r>
          </a:p>
          <a:p>
            <a:pPr>
              <a:defRPr b="0">
                <a:solidFill>
                  <a:srgbClr val="000000"/>
                </a:solidFill>
                <a:latin typeface="Times New Roman"/>
                <a:ea typeface="Times New Roman"/>
                <a:cs typeface="Times New Roman"/>
                <a:sym typeface="Times New Roman"/>
              </a:defRPr>
            </a:pP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In summer of 2018, Walmart Vice President of Food Safety and Health, Frank Yiannas, experimented with a package of Mangoes, and found that Blockchain was able to accelerate the time it took to track this package, from two weeks to two seconds.…"/>
          <p:cNvSpPr txBox="1"/>
          <p:nvPr/>
        </p:nvSpPr>
        <p:spPr>
          <a:xfrm>
            <a:off x="648506" y="1312415"/>
            <a:ext cx="10171824" cy="37614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defTabSz="457200">
              <a:buSzPct val="100000"/>
              <a:buChar char="•"/>
              <a:defRPr b="0">
                <a:solidFill>
                  <a:srgbClr val="000000"/>
                </a:solidFill>
                <a:latin typeface="Times New Roman"/>
                <a:ea typeface="Times New Roman"/>
                <a:cs typeface="Times New Roman"/>
                <a:sym typeface="Times New Roman"/>
              </a:defRPr>
            </a:pPr>
            <a:r>
              <a:t>In summer of 2018, Walmart Vice President of Food Safety and Health, Frank Yiannas, experimented with a package of Mangoes, and found that </a:t>
            </a:r>
            <a:r>
              <a:rPr b="1"/>
              <a:t>Blockchain was able to accelerate the time it took to track this package, from two weeks to two seconds.</a:t>
            </a:r>
            <a:endParaRPr b="1"/>
          </a:p>
          <a:p>
            <a:pPr defTabSz="457200">
              <a:spcBef>
                <a:spcPts val="500"/>
              </a:spcBef>
              <a:defRPr b="0">
                <a:solidFill>
                  <a:srgbClr val="000000"/>
                </a:solidFill>
                <a:latin typeface="Times New Roman"/>
                <a:ea typeface="Times New Roman"/>
                <a:cs typeface="Times New Roman"/>
                <a:sym typeface="Times New Roman"/>
              </a:defRPr>
            </a:pPr>
          </a:p>
          <a:p>
            <a:pPr marL="240631" indent="-240631" defTabSz="457200">
              <a:spcBef>
                <a:spcPts val="500"/>
              </a:spcBef>
              <a:buSzPct val="100000"/>
              <a:buChar char="•"/>
              <a:defRPr b="0">
                <a:solidFill>
                  <a:srgbClr val="000000"/>
                </a:solidFill>
                <a:latin typeface="Times New Roman"/>
                <a:ea typeface="Times New Roman"/>
                <a:cs typeface="Times New Roman"/>
                <a:sym typeface="Times New Roman"/>
              </a:defRPr>
            </a:pPr>
            <a:r>
              <a:t> Yiannas announced that </a:t>
            </a:r>
            <a:r>
              <a:t>Walmart is getting its suppliers to put food on a </a:t>
            </a:r>
            <a:r>
              <a:t>Blockchain, to reduce waste, </a:t>
            </a:r>
            <a:r>
              <a:t>as well as </a:t>
            </a:r>
            <a:r>
              <a:t>improve contamination management and transparency.</a:t>
            </a:r>
          </a:p>
          <a:p>
            <a:pPr defTabSz="457200">
              <a:spcBef>
                <a:spcPts val="500"/>
              </a:spcBef>
              <a:defRPr b="0">
                <a:solidFill>
                  <a:srgbClr val="000000"/>
                </a:solidFill>
                <a:latin typeface="Times New Roman"/>
                <a:ea typeface="Times New Roman"/>
                <a:cs typeface="Times New Roman"/>
                <a:sym typeface="Times New Roman"/>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Lst>
  </p:timing>
</p:sld>
</file>

<file path=ppt/theme/theme1.xml><?xml version="1.0" encoding="utf-8"?>
<a:theme xmlns:a="http://schemas.openxmlformats.org/drawingml/2006/main" xmlns:r="http://schemas.openxmlformats.org/officeDocument/2006/relationships" name="Cooking 16x9">
  <a:themeElements>
    <a:clrScheme name="Cooking 16x9">
      <a:dk1>
        <a:srgbClr val="FFFFFF"/>
      </a:dk1>
      <a:lt1>
        <a:srgbClr val="ED462F"/>
      </a:lt1>
      <a:dk2>
        <a:srgbClr val="A7A7A7"/>
      </a:dk2>
      <a:lt2>
        <a:srgbClr val="535353"/>
      </a:lt2>
      <a:accent1>
        <a:srgbClr val="89C01C"/>
      </a:accent1>
      <a:accent2>
        <a:srgbClr val="FCB22C"/>
      </a:accent2>
      <a:accent3>
        <a:srgbClr val="FE750E"/>
      </a:accent3>
      <a:accent4>
        <a:srgbClr val="F23610"/>
      </a:accent4>
      <a:accent5>
        <a:srgbClr val="7C283A"/>
      </a:accent5>
      <a:accent6>
        <a:srgbClr val="3E7520"/>
      </a:accent6>
      <a:hlink>
        <a:srgbClr val="0000FF"/>
      </a:hlink>
      <a:folHlink>
        <a:srgbClr val="FF00FF"/>
      </a:folHlink>
    </a:clrScheme>
    <a:fontScheme name="Cooking 16x9">
      <a:majorFont>
        <a:latin typeface="Constantia"/>
        <a:ea typeface="Constantia"/>
        <a:cs typeface="Constantia"/>
      </a:majorFont>
      <a:minorFont>
        <a:latin typeface="Arial"/>
        <a:ea typeface="Arial"/>
        <a:cs typeface="Arial"/>
      </a:minorFont>
    </a:fontScheme>
    <a:fmtScheme name="Cooking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ooking 16x9">
  <a:themeElements>
    <a:clrScheme name="Cooking 16x9">
      <a:dk1>
        <a:srgbClr val="000000"/>
      </a:dk1>
      <a:lt1>
        <a:srgbClr val="FFFFFF"/>
      </a:lt1>
      <a:dk2>
        <a:srgbClr val="A7A7A7"/>
      </a:dk2>
      <a:lt2>
        <a:srgbClr val="535353"/>
      </a:lt2>
      <a:accent1>
        <a:srgbClr val="89C01C"/>
      </a:accent1>
      <a:accent2>
        <a:srgbClr val="FCB22C"/>
      </a:accent2>
      <a:accent3>
        <a:srgbClr val="FE750E"/>
      </a:accent3>
      <a:accent4>
        <a:srgbClr val="F23610"/>
      </a:accent4>
      <a:accent5>
        <a:srgbClr val="7C283A"/>
      </a:accent5>
      <a:accent6>
        <a:srgbClr val="3E7520"/>
      </a:accent6>
      <a:hlink>
        <a:srgbClr val="0000FF"/>
      </a:hlink>
      <a:folHlink>
        <a:srgbClr val="FF00FF"/>
      </a:folHlink>
    </a:clrScheme>
    <a:fontScheme name="Cooking 16x9">
      <a:majorFont>
        <a:latin typeface="Constantia"/>
        <a:ea typeface="Constantia"/>
        <a:cs typeface="Constantia"/>
      </a:majorFont>
      <a:minorFont>
        <a:latin typeface="Arial"/>
        <a:ea typeface="Arial"/>
        <a:cs typeface="Arial"/>
      </a:minorFont>
    </a:fontScheme>
    <a:fmtScheme name="Cooking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121898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1218987"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ED462F"/>
            </a:solidFill>
            <a:effectLst/>
            <a:uFillTx/>
            <a:latin typeface="+mj-lt"/>
            <a:ea typeface="+mj-ea"/>
            <a:cs typeface="+mj-cs"/>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